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258" r:id="rId3"/>
    <p:sldId id="269" r:id="rId4"/>
    <p:sldId id="274" r:id="rId5"/>
    <p:sldId id="257" r:id="rId6"/>
    <p:sldId id="267" r:id="rId7"/>
    <p:sldId id="265" r:id="rId8"/>
    <p:sldId id="270" r:id="rId9"/>
    <p:sldId id="271" r:id="rId10"/>
    <p:sldId id="266" r:id="rId11"/>
    <p:sldId id="268" r:id="rId12"/>
    <p:sldId id="273" r:id="rId1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D0B62-0ACA-48CE-B5C0-3AAEDB038E62}" type="datetimeFigureOut">
              <a:rPr lang="sl-SI" smtClean="0"/>
              <a:t>8. 04. 2026</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DB18D-783C-4181-8E95-33A3C8B6E903}" type="slidenum">
              <a:rPr lang="sl-SI" smtClean="0"/>
              <a:t>‹#›</a:t>
            </a:fld>
            <a:endParaRPr lang="sl-SI"/>
          </a:p>
        </p:txBody>
      </p:sp>
    </p:spTree>
    <p:extLst>
      <p:ext uri="{BB962C8B-B14F-4D97-AF65-F5344CB8AC3E}">
        <p14:creationId xmlns:p14="http://schemas.microsoft.com/office/powerpoint/2010/main" val="273909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A4DB18D-783C-4181-8E95-33A3C8B6E903}" type="slidenum">
              <a:rPr lang="sl-SI" smtClean="0"/>
              <a:t>7</a:t>
            </a:fld>
            <a:endParaRPr lang="sl-SI"/>
          </a:p>
        </p:txBody>
      </p:sp>
    </p:spTree>
    <p:extLst>
      <p:ext uri="{BB962C8B-B14F-4D97-AF65-F5344CB8AC3E}">
        <p14:creationId xmlns:p14="http://schemas.microsoft.com/office/powerpoint/2010/main" val="203044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A4DB18D-783C-4181-8E95-33A3C8B6E903}" type="slidenum">
              <a:rPr lang="sl-SI" smtClean="0"/>
              <a:t>11</a:t>
            </a:fld>
            <a:endParaRPr lang="sl-SI"/>
          </a:p>
        </p:txBody>
      </p:sp>
    </p:spTree>
    <p:extLst>
      <p:ext uri="{BB962C8B-B14F-4D97-AF65-F5344CB8AC3E}">
        <p14:creationId xmlns:p14="http://schemas.microsoft.com/office/powerpoint/2010/main" val="82095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A4DB18D-783C-4181-8E95-33A3C8B6E903}" type="slidenum">
              <a:rPr lang="sl-SI" smtClean="0"/>
              <a:t>12</a:t>
            </a:fld>
            <a:endParaRPr lang="sl-SI"/>
          </a:p>
        </p:txBody>
      </p:sp>
    </p:spTree>
    <p:extLst>
      <p:ext uri="{BB962C8B-B14F-4D97-AF65-F5344CB8AC3E}">
        <p14:creationId xmlns:p14="http://schemas.microsoft.com/office/powerpoint/2010/main" val="394649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831EE6-8FB7-4FB4-BF4F-E0F4EEED3FC5}"/>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BF3A468E-E509-45F3-9F74-467EF607A982}"/>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350D5424-9E5C-4003-B9EA-1F8C598C9091}"/>
              </a:ext>
            </a:extLst>
          </p:cNvPr>
          <p:cNvSpPr txBox="1">
            <a:spLocks noGrp="1"/>
          </p:cNvSpPr>
          <p:nvPr>
            <p:ph type="dt" sz="half" idx="7"/>
          </p:nvPr>
        </p:nvSpPr>
        <p:spPr/>
        <p:txBody>
          <a:bodyPr/>
          <a:lstStyle>
            <a:lvl1pPr>
              <a:defRPr/>
            </a:lvl1pPr>
          </a:lstStyle>
          <a:p>
            <a:pPr lvl="0"/>
            <a:fld id="{EAACFA5D-B44C-4017-935F-1A3914824500}" type="datetime1">
              <a:rPr lang="sl-SI"/>
              <a:pPr lvl="0"/>
              <a:t>8. 04. 2026</a:t>
            </a:fld>
            <a:endParaRPr lang="sl-SI"/>
          </a:p>
        </p:txBody>
      </p:sp>
      <p:sp>
        <p:nvSpPr>
          <p:cNvPr id="5" name="Označba mesta noge 4">
            <a:extLst>
              <a:ext uri="{FF2B5EF4-FFF2-40B4-BE49-F238E27FC236}">
                <a16:creationId xmlns:a16="http://schemas.microsoft.com/office/drawing/2014/main" id="{9530472E-5963-41BC-8039-D118B8B8BB7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2B68534A-B8AC-4C56-BD00-9EADCB88DE07}"/>
              </a:ext>
            </a:extLst>
          </p:cNvPr>
          <p:cNvSpPr txBox="1">
            <a:spLocks noGrp="1"/>
          </p:cNvSpPr>
          <p:nvPr>
            <p:ph type="sldNum" sz="quarter" idx="8"/>
          </p:nvPr>
        </p:nvSpPr>
        <p:spPr/>
        <p:txBody>
          <a:bodyPr/>
          <a:lstStyle>
            <a:lvl1pPr>
              <a:defRPr/>
            </a:lvl1pPr>
          </a:lstStyle>
          <a:p>
            <a:pPr lvl="0"/>
            <a:fld id="{86D7BC44-1C77-4D81-84DF-87B196CD2CB6}" type="slidenum">
              <a:t>‹#›</a:t>
            </a:fld>
            <a:endParaRPr lang="sl-SI"/>
          </a:p>
        </p:txBody>
      </p:sp>
    </p:spTree>
    <p:extLst>
      <p:ext uri="{BB962C8B-B14F-4D97-AF65-F5344CB8AC3E}">
        <p14:creationId xmlns:p14="http://schemas.microsoft.com/office/powerpoint/2010/main" val="7739422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A5D0B4-90F8-4650-A1D8-033AC1851ED4}"/>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41CE4D42-28E8-419F-8C21-EB5773AE1AC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6FE96F6-ED19-4A70-8AD4-0A012C78CD9A}"/>
              </a:ext>
            </a:extLst>
          </p:cNvPr>
          <p:cNvSpPr txBox="1">
            <a:spLocks noGrp="1"/>
          </p:cNvSpPr>
          <p:nvPr>
            <p:ph type="dt" sz="half" idx="7"/>
          </p:nvPr>
        </p:nvSpPr>
        <p:spPr/>
        <p:txBody>
          <a:bodyPr/>
          <a:lstStyle>
            <a:lvl1pPr>
              <a:defRPr/>
            </a:lvl1pPr>
          </a:lstStyle>
          <a:p>
            <a:pPr lvl="0"/>
            <a:fld id="{3D739690-E420-42B0-BFB8-F5AEA0FD6E31}" type="datetime1">
              <a:rPr lang="sl-SI"/>
              <a:pPr lvl="0"/>
              <a:t>8. 04. 2026</a:t>
            </a:fld>
            <a:endParaRPr lang="sl-SI"/>
          </a:p>
        </p:txBody>
      </p:sp>
      <p:sp>
        <p:nvSpPr>
          <p:cNvPr id="5" name="Označba mesta noge 4">
            <a:extLst>
              <a:ext uri="{FF2B5EF4-FFF2-40B4-BE49-F238E27FC236}">
                <a16:creationId xmlns:a16="http://schemas.microsoft.com/office/drawing/2014/main" id="{979BEB56-52FF-4E9C-8F98-56668D8665C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515083E8-DF89-4695-B9FB-CF94442F1E6E}"/>
              </a:ext>
            </a:extLst>
          </p:cNvPr>
          <p:cNvSpPr txBox="1">
            <a:spLocks noGrp="1"/>
          </p:cNvSpPr>
          <p:nvPr>
            <p:ph type="sldNum" sz="quarter" idx="8"/>
          </p:nvPr>
        </p:nvSpPr>
        <p:spPr/>
        <p:txBody>
          <a:bodyPr/>
          <a:lstStyle>
            <a:lvl1pPr>
              <a:defRPr/>
            </a:lvl1pPr>
          </a:lstStyle>
          <a:p>
            <a:pPr lvl="0"/>
            <a:fld id="{161DE6AB-75BE-449E-9B08-8622D038C5FB}" type="slidenum">
              <a:t>‹#›</a:t>
            </a:fld>
            <a:endParaRPr lang="sl-SI"/>
          </a:p>
        </p:txBody>
      </p:sp>
    </p:spTree>
    <p:extLst>
      <p:ext uri="{BB962C8B-B14F-4D97-AF65-F5344CB8AC3E}">
        <p14:creationId xmlns:p14="http://schemas.microsoft.com/office/powerpoint/2010/main" val="59085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8DBDD7AC-E0DC-4788-8F15-7FF78868795C}"/>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8155E76B-C3F9-4AED-82B2-4C32B36BDCF1}"/>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4DAA30-7434-411B-B0A2-45EC322C7D53}"/>
              </a:ext>
            </a:extLst>
          </p:cNvPr>
          <p:cNvSpPr txBox="1">
            <a:spLocks noGrp="1"/>
          </p:cNvSpPr>
          <p:nvPr>
            <p:ph type="dt" sz="half" idx="7"/>
          </p:nvPr>
        </p:nvSpPr>
        <p:spPr/>
        <p:txBody>
          <a:bodyPr/>
          <a:lstStyle>
            <a:lvl1pPr>
              <a:defRPr/>
            </a:lvl1pPr>
          </a:lstStyle>
          <a:p>
            <a:pPr lvl="0"/>
            <a:fld id="{CB92A015-6FF3-4EA2-99DB-4892A230EE80}" type="datetime1">
              <a:rPr lang="sl-SI"/>
              <a:pPr lvl="0"/>
              <a:t>8. 04. 2026</a:t>
            </a:fld>
            <a:endParaRPr lang="sl-SI"/>
          </a:p>
        </p:txBody>
      </p:sp>
      <p:sp>
        <p:nvSpPr>
          <p:cNvPr id="5" name="Označba mesta noge 4">
            <a:extLst>
              <a:ext uri="{FF2B5EF4-FFF2-40B4-BE49-F238E27FC236}">
                <a16:creationId xmlns:a16="http://schemas.microsoft.com/office/drawing/2014/main" id="{57B3E6BB-934F-4DF7-82E4-2D8E19BC567C}"/>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39333981-FD0E-4CAB-BFF1-37B7EDDBD190}"/>
              </a:ext>
            </a:extLst>
          </p:cNvPr>
          <p:cNvSpPr txBox="1">
            <a:spLocks noGrp="1"/>
          </p:cNvSpPr>
          <p:nvPr>
            <p:ph type="sldNum" sz="quarter" idx="8"/>
          </p:nvPr>
        </p:nvSpPr>
        <p:spPr/>
        <p:txBody>
          <a:bodyPr/>
          <a:lstStyle>
            <a:lvl1pPr>
              <a:defRPr/>
            </a:lvl1pPr>
          </a:lstStyle>
          <a:p>
            <a:pPr lvl="0"/>
            <a:fld id="{453F1AB1-6C74-44DD-A28E-59527144F734}" type="slidenum">
              <a:t>‹#›</a:t>
            </a:fld>
            <a:endParaRPr lang="sl-SI"/>
          </a:p>
        </p:txBody>
      </p:sp>
    </p:spTree>
    <p:extLst>
      <p:ext uri="{BB962C8B-B14F-4D97-AF65-F5344CB8AC3E}">
        <p14:creationId xmlns:p14="http://schemas.microsoft.com/office/powerpoint/2010/main" val="123187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DE4A13-EBAF-4129-974A-3CF1176A6A3E}"/>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E96F7D4F-D18E-453E-AA90-285CF48361F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9CBF986-DEEA-40E9-B7C4-E461CAC771AE}"/>
              </a:ext>
            </a:extLst>
          </p:cNvPr>
          <p:cNvSpPr txBox="1">
            <a:spLocks noGrp="1"/>
          </p:cNvSpPr>
          <p:nvPr>
            <p:ph type="dt" sz="half" idx="7"/>
          </p:nvPr>
        </p:nvSpPr>
        <p:spPr/>
        <p:txBody>
          <a:bodyPr/>
          <a:lstStyle>
            <a:lvl1pPr>
              <a:defRPr/>
            </a:lvl1pPr>
          </a:lstStyle>
          <a:p>
            <a:pPr lvl="0"/>
            <a:fld id="{E639DDB1-F81E-4317-AE44-FBDCB538E017}" type="datetime1">
              <a:rPr lang="sl-SI"/>
              <a:pPr lvl="0"/>
              <a:t>8. 04. 2026</a:t>
            </a:fld>
            <a:endParaRPr lang="sl-SI"/>
          </a:p>
        </p:txBody>
      </p:sp>
      <p:sp>
        <p:nvSpPr>
          <p:cNvPr id="5" name="Označba mesta noge 4">
            <a:extLst>
              <a:ext uri="{FF2B5EF4-FFF2-40B4-BE49-F238E27FC236}">
                <a16:creationId xmlns:a16="http://schemas.microsoft.com/office/drawing/2014/main" id="{7708AFE8-6F80-4314-9A24-B371743EF295}"/>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D9A86554-8FFD-459D-9152-6FE45EE77824}"/>
              </a:ext>
            </a:extLst>
          </p:cNvPr>
          <p:cNvSpPr txBox="1">
            <a:spLocks noGrp="1"/>
          </p:cNvSpPr>
          <p:nvPr>
            <p:ph type="sldNum" sz="quarter" idx="8"/>
          </p:nvPr>
        </p:nvSpPr>
        <p:spPr/>
        <p:txBody>
          <a:bodyPr/>
          <a:lstStyle>
            <a:lvl1pPr>
              <a:defRPr/>
            </a:lvl1pPr>
          </a:lstStyle>
          <a:p>
            <a:pPr lvl="0"/>
            <a:fld id="{7BF43FCE-FCB3-4724-89DC-23C09B4C2E5C}" type="slidenum">
              <a:t>‹#›</a:t>
            </a:fld>
            <a:endParaRPr lang="sl-SI"/>
          </a:p>
        </p:txBody>
      </p:sp>
    </p:spTree>
    <p:extLst>
      <p:ext uri="{BB962C8B-B14F-4D97-AF65-F5344CB8AC3E}">
        <p14:creationId xmlns:p14="http://schemas.microsoft.com/office/powerpoint/2010/main" val="27976383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5A76E8-0FBD-4418-B5B3-C73F6EEA01D9}"/>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4462037-9B54-4EDF-A2E9-ABBD8435DF86}"/>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C7520822-DB63-4846-9362-029FE4B1830E}"/>
              </a:ext>
            </a:extLst>
          </p:cNvPr>
          <p:cNvSpPr txBox="1">
            <a:spLocks noGrp="1"/>
          </p:cNvSpPr>
          <p:nvPr>
            <p:ph type="dt" sz="half" idx="7"/>
          </p:nvPr>
        </p:nvSpPr>
        <p:spPr/>
        <p:txBody>
          <a:bodyPr/>
          <a:lstStyle>
            <a:lvl1pPr>
              <a:defRPr/>
            </a:lvl1pPr>
          </a:lstStyle>
          <a:p>
            <a:pPr lvl="0"/>
            <a:fld id="{86304FB0-5FD6-4C72-AB4F-E71155747241}" type="datetime1">
              <a:rPr lang="sl-SI"/>
              <a:pPr lvl="0"/>
              <a:t>8. 04. 2026</a:t>
            </a:fld>
            <a:endParaRPr lang="sl-SI"/>
          </a:p>
        </p:txBody>
      </p:sp>
      <p:sp>
        <p:nvSpPr>
          <p:cNvPr id="5" name="Označba mesta noge 4">
            <a:extLst>
              <a:ext uri="{FF2B5EF4-FFF2-40B4-BE49-F238E27FC236}">
                <a16:creationId xmlns:a16="http://schemas.microsoft.com/office/drawing/2014/main" id="{7B214A6C-BA84-451F-8A8B-7DCC318CA6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D896AD7B-C75F-480F-8B4F-B2B98A001F47}"/>
              </a:ext>
            </a:extLst>
          </p:cNvPr>
          <p:cNvSpPr txBox="1">
            <a:spLocks noGrp="1"/>
          </p:cNvSpPr>
          <p:nvPr>
            <p:ph type="sldNum" sz="quarter" idx="8"/>
          </p:nvPr>
        </p:nvSpPr>
        <p:spPr/>
        <p:txBody>
          <a:bodyPr/>
          <a:lstStyle>
            <a:lvl1pPr>
              <a:defRPr/>
            </a:lvl1pPr>
          </a:lstStyle>
          <a:p>
            <a:pPr lvl="0"/>
            <a:fld id="{80B47978-853D-4FC0-9B32-F81A20EC3362}" type="slidenum">
              <a:t>‹#›</a:t>
            </a:fld>
            <a:endParaRPr lang="sl-SI"/>
          </a:p>
        </p:txBody>
      </p:sp>
    </p:spTree>
    <p:extLst>
      <p:ext uri="{BB962C8B-B14F-4D97-AF65-F5344CB8AC3E}">
        <p14:creationId xmlns:p14="http://schemas.microsoft.com/office/powerpoint/2010/main" val="350255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89DB0E-6691-4654-BEAB-2017A455948E}"/>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289A6F3A-2F91-4122-B33B-03837560012B}"/>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E8FF585C-9406-47F8-9FB7-A1B144D45985}"/>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EC71717A-F5C0-4AB7-9425-DD106CF82694}"/>
              </a:ext>
            </a:extLst>
          </p:cNvPr>
          <p:cNvSpPr txBox="1">
            <a:spLocks noGrp="1"/>
          </p:cNvSpPr>
          <p:nvPr>
            <p:ph type="dt" sz="half" idx="7"/>
          </p:nvPr>
        </p:nvSpPr>
        <p:spPr/>
        <p:txBody>
          <a:bodyPr/>
          <a:lstStyle>
            <a:lvl1pPr>
              <a:defRPr/>
            </a:lvl1pPr>
          </a:lstStyle>
          <a:p>
            <a:pPr lvl="0"/>
            <a:fld id="{6D10AAFC-AC11-4896-A4F7-C04DE2E222A9}" type="datetime1">
              <a:rPr lang="sl-SI"/>
              <a:pPr lvl="0"/>
              <a:t>8. 04. 2026</a:t>
            </a:fld>
            <a:endParaRPr lang="sl-SI"/>
          </a:p>
        </p:txBody>
      </p:sp>
      <p:sp>
        <p:nvSpPr>
          <p:cNvPr id="6" name="Označba mesta noge 5">
            <a:extLst>
              <a:ext uri="{FF2B5EF4-FFF2-40B4-BE49-F238E27FC236}">
                <a16:creationId xmlns:a16="http://schemas.microsoft.com/office/drawing/2014/main" id="{34CBA78A-FF26-4D12-8C25-4966D2F0A260}"/>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3841CA8E-79FF-48F6-931D-8F764530D467}"/>
              </a:ext>
            </a:extLst>
          </p:cNvPr>
          <p:cNvSpPr txBox="1">
            <a:spLocks noGrp="1"/>
          </p:cNvSpPr>
          <p:nvPr>
            <p:ph type="sldNum" sz="quarter" idx="8"/>
          </p:nvPr>
        </p:nvSpPr>
        <p:spPr/>
        <p:txBody>
          <a:bodyPr/>
          <a:lstStyle>
            <a:lvl1pPr>
              <a:defRPr/>
            </a:lvl1pPr>
          </a:lstStyle>
          <a:p>
            <a:pPr lvl="0"/>
            <a:fld id="{B8E2E5B5-DADF-4F43-A7C5-E204C2EABA4F}" type="slidenum">
              <a:t>‹#›</a:t>
            </a:fld>
            <a:endParaRPr lang="sl-SI"/>
          </a:p>
        </p:txBody>
      </p:sp>
    </p:spTree>
    <p:extLst>
      <p:ext uri="{BB962C8B-B14F-4D97-AF65-F5344CB8AC3E}">
        <p14:creationId xmlns:p14="http://schemas.microsoft.com/office/powerpoint/2010/main" val="411609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22BD3F-4BC0-40B0-933D-7231E1354DAA}"/>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E334EB87-5ED4-450C-8EDD-1425B8815E56}"/>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DFA4C2CC-1C3A-4A23-BBE3-7847DA386C3D}"/>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E48180BD-FCEB-43CE-ACD5-92C9D10C3200}"/>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A9F915BC-D6E6-4F55-AE41-66148A3B827B}"/>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D060C435-A6C4-464C-B864-FEB8298E942B}"/>
              </a:ext>
            </a:extLst>
          </p:cNvPr>
          <p:cNvSpPr txBox="1">
            <a:spLocks noGrp="1"/>
          </p:cNvSpPr>
          <p:nvPr>
            <p:ph type="dt" sz="half" idx="7"/>
          </p:nvPr>
        </p:nvSpPr>
        <p:spPr/>
        <p:txBody>
          <a:bodyPr/>
          <a:lstStyle>
            <a:lvl1pPr>
              <a:defRPr/>
            </a:lvl1pPr>
          </a:lstStyle>
          <a:p>
            <a:pPr lvl="0"/>
            <a:fld id="{84BFCF0C-BE26-46FB-B738-2D40010C02EA}" type="datetime1">
              <a:rPr lang="sl-SI"/>
              <a:pPr lvl="0"/>
              <a:t>8. 04. 2026</a:t>
            </a:fld>
            <a:endParaRPr lang="sl-SI"/>
          </a:p>
        </p:txBody>
      </p:sp>
      <p:sp>
        <p:nvSpPr>
          <p:cNvPr id="8" name="Označba mesta noge 7">
            <a:extLst>
              <a:ext uri="{FF2B5EF4-FFF2-40B4-BE49-F238E27FC236}">
                <a16:creationId xmlns:a16="http://schemas.microsoft.com/office/drawing/2014/main" id="{4304D53B-0EDA-4921-9184-366273DF401C}"/>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A41A3DE-5519-4E87-BE8F-9889694FF08A}"/>
              </a:ext>
            </a:extLst>
          </p:cNvPr>
          <p:cNvSpPr txBox="1">
            <a:spLocks noGrp="1"/>
          </p:cNvSpPr>
          <p:nvPr>
            <p:ph type="sldNum" sz="quarter" idx="8"/>
          </p:nvPr>
        </p:nvSpPr>
        <p:spPr/>
        <p:txBody>
          <a:bodyPr/>
          <a:lstStyle>
            <a:lvl1pPr>
              <a:defRPr/>
            </a:lvl1pPr>
          </a:lstStyle>
          <a:p>
            <a:pPr lvl="0"/>
            <a:fld id="{19334CC0-8D8B-4DDC-8B82-91A1B27556FE}" type="slidenum">
              <a:t>‹#›</a:t>
            </a:fld>
            <a:endParaRPr lang="sl-SI"/>
          </a:p>
        </p:txBody>
      </p:sp>
    </p:spTree>
    <p:extLst>
      <p:ext uri="{BB962C8B-B14F-4D97-AF65-F5344CB8AC3E}">
        <p14:creationId xmlns:p14="http://schemas.microsoft.com/office/powerpoint/2010/main" val="424064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CA6B4F-66AB-4D49-970C-9B1FBECEF9C5}"/>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9C894214-8F1A-45F0-8CCD-01BC2E7DFDE1}"/>
              </a:ext>
            </a:extLst>
          </p:cNvPr>
          <p:cNvSpPr txBox="1">
            <a:spLocks noGrp="1"/>
          </p:cNvSpPr>
          <p:nvPr>
            <p:ph type="dt" sz="half" idx="7"/>
          </p:nvPr>
        </p:nvSpPr>
        <p:spPr/>
        <p:txBody>
          <a:bodyPr/>
          <a:lstStyle>
            <a:lvl1pPr>
              <a:defRPr/>
            </a:lvl1pPr>
          </a:lstStyle>
          <a:p>
            <a:pPr lvl="0"/>
            <a:fld id="{DF9C3959-D020-4349-B907-508646CAF287}" type="datetime1">
              <a:rPr lang="sl-SI"/>
              <a:pPr lvl="0"/>
              <a:t>8. 04. 2026</a:t>
            </a:fld>
            <a:endParaRPr lang="sl-SI"/>
          </a:p>
        </p:txBody>
      </p:sp>
      <p:sp>
        <p:nvSpPr>
          <p:cNvPr id="4" name="Označba mesta noge 3">
            <a:extLst>
              <a:ext uri="{FF2B5EF4-FFF2-40B4-BE49-F238E27FC236}">
                <a16:creationId xmlns:a16="http://schemas.microsoft.com/office/drawing/2014/main" id="{C5AB343A-8CA6-4503-8CC2-3140BC558C4A}"/>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A46A6FF0-D313-4D5E-9F97-EAB8C3F0A742}"/>
              </a:ext>
            </a:extLst>
          </p:cNvPr>
          <p:cNvSpPr txBox="1">
            <a:spLocks noGrp="1"/>
          </p:cNvSpPr>
          <p:nvPr>
            <p:ph type="sldNum" sz="quarter" idx="8"/>
          </p:nvPr>
        </p:nvSpPr>
        <p:spPr/>
        <p:txBody>
          <a:bodyPr/>
          <a:lstStyle>
            <a:lvl1pPr>
              <a:defRPr/>
            </a:lvl1pPr>
          </a:lstStyle>
          <a:p>
            <a:pPr lvl="0"/>
            <a:fld id="{316F36D4-FD82-4F96-9EC3-441AD9ABEE5F}" type="slidenum">
              <a:t>‹#›</a:t>
            </a:fld>
            <a:endParaRPr lang="sl-SI"/>
          </a:p>
        </p:txBody>
      </p:sp>
    </p:spTree>
    <p:extLst>
      <p:ext uri="{BB962C8B-B14F-4D97-AF65-F5344CB8AC3E}">
        <p14:creationId xmlns:p14="http://schemas.microsoft.com/office/powerpoint/2010/main" val="333907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43D3AC02-5CEF-4B54-9C1A-59AFB538C1BF}"/>
              </a:ext>
            </a:extLst>
          </p:cNvPr>
          <p:cNvSpPr txBox="1">
            <a:spLocks noGrp="1"/>
          </p:cNvSpPr>
          <p:nvPr>
            <p:ph type="dt" sz="half" idx="7"/>
          </p:nvPr>
        </p:nvSpPr>
        <p:spPr/>
        <p:txBody>
          <a:bodyPr/>
          <a:lstStyle>
            <a:lvl1pPr>
              <a:defRPr/>
            </a:lvl1pPr>
          </a:lstStyle>
          <a:p>
            <a:pPr lvl="0"/>
            <a:fld id="{1E064623-B598-4B0B-8A4B-20E2C5C36FA6}" type="datetime1">
              <a:rPr lang="sl-SI"/>
              <a:pPr lvl="0"/>
              <a:t>8. 04. 2026</a:t>
            </a:fld>
            <a:endParaRPr lang="sl-SI"/>
          </a:p>
        </p:txBody>
      </p:sp>
      <p:sp>
        <p:nvSpPr>
          <p:cNvPr id="3" name="Označba mesta noge 2">
            <a:extLst>
              <a:ext uri="{FF2B5EF4-FFF2-40B4-BE49-F238E27FC236}">
                <a16:creationId xmlns:a16="http://schemas.microsoft.com/office/drawing/2014/main" id="{3951A07A-DFDE-41D9-875E-FCE95F33E55B}"/>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919AF016-918A-4FC9-9111-E7635D0AEA7A}"/>
              </a:ext>
            </a:extLst>
          </p:cNvPr>
          <p:cNvSpPr txBox="1">
            <a:spLocks noGrp="1"/>
          </p:cNvSpPr>
          <p:nvPr>
            <p:ph type="sldNum" sz="quarter" idx="8"/>
          </p:nvPr>
        </p:nvSpPr>
        <p:spPr/>
        <p:txBody>
          <a:bodyPr/>
          <a:lstStyle>
            <a:lvl1pPr>
              <a:defRPr/>
            </a:lvl1pPr>
          </a:lstStyle>
          <a:p>
            <a:pPr lvl="0"/>
            <a:fld id="{37443559-D775-4548-889D-EBF8F35B60CC}" type="slidenum">
              <a:t>‹#›</a:t>
            </a:fld>
            <a:endParaRPr lang="sl-SI"/>
          </a:p>
        </p:txBody>
      </p:sp>
    </p:spTree>
    <p:extLst>
      <p:ext uri="{BB962C8B-B14F-4D97-AF65-F5344CB8AC3E}">
        <p14:creationId xmlns:p14="http://schemas.microsoft.com/office/powerpoint/2010/main" val="173367355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05419F-F7AE-4E13-A7DD-DA72631C8648}"/>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79AB4097-0695-4567-8067-C39DECF47FB9}"/>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81BAA6C8-338A-47DE-AFA8-6A4E79CE9B5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22F0E83-DBCE-4529-B769-CFEAB8FAC89A}"/>
              </a:ext>
            </a:extLst>
          </p:cNvPr>
          <p:cNvSpPr txBox="1">
            <a:spLocks noGrp="1"/>
          </p:cNvSpPr>
          <p:nvPr>
            <p:ph type="dt" sz="half" idx="7"/>
          </p:nvPr>
        </p:nvSpPr>
        <p:spPr/>
        <p:txBody>
          <a:bodyPr/>
          <a:lstStyle>
            <a:lvl1pPr>
              <a:defRPr/>
            </a:lvl1pPr>
          </a:lstStyle>
          <a:p>
            <a:pPr lvl="0"/>
            <a:fld id="{8DCDBDF9-A3FC-499C-B2C4-F650C22E3AD1}" type="datetime1">
              <a:rPr lang="sl-SI"/>
              <a:pPr lvl="0"/>
              <a:t>8. 04. 2026</a:t>
            </a:fld>
            <a:endParaRPr lang="sl-SI"/>
          </a:p>
        </p:txBody>
      </p:sp>
      <p:sp>
        <p:nvSpPr>
          <p:cNvPr id="6" name="Označba mesta noge 5">
            <a:extLst>
              <a:ext uri="{FF2B5EF4-FFF2-40B4-BE49-F238E27FC236}">
                <a16:creationId xmlns:a16="http://schemas.microsoft.com/office/drawing/2014/main" id="{72A82C5A-84EB-4603-ABA2-DF8D2DAC8A94}"/>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9FE59AF-1562-4019-9E1D-D7080C7C0FB1}"/>
              </a:ext>
            </a:extLst>
          </p:cNvPr>
          <p:cNvSpPr txBox="1">
            <a:spLocks noGrp="1"/>
          </p:cNvSpPr>
          <p:nvPr>
            <p:ph type="sldNum" sz="quarter" idx="8"/>
          </p:nvPr>
        </p:nvSpPr>
        <p:spPr/>
        <p:txBody>
          <a:bodyPr/>
          <a:lstStyle>
            <a:lvl1pPr>
              <a:defRPr/>
            </a:lvl1pPr>
          </a:lstStyle>
          <a:p>
            <a:pPr lvl="0"/>
            <a:fld id="{4E6682A1-7063-4D5E-BA7F-7DA93657A542}" type="slidenum">
              <a:t>‹#›</a:t>
            </a:fld>
            <a:endParaRPr lang="sl-SI"/>
          </a:p>
        </p:txBody>
      </p:sp>
    </p:spTree>
    <p:extLst>
      <p:ext uri="{BB962C8B-B14F-4D97-AF65-F5344CB8AC3E}">
        <p14:creationId xmlns:p14="http://schemas.microsoft.com/office/powerpoint/2010/main" val="197296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760F5B-1DA6-46DC-B385-1A404414949B}"/>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54E9496A-1AD4-43A4-89EC-8DFF794025FC}"/>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1FAB71AF-7D25-4C33-8C20-2D6782FD5B2D}"/>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DC3C98B-BF8F-42DF-B550-429EAF1621E8}"/>
              </a:ext>
            </a:extLst>
          </p:cNvPr>
          <p:cNvSpPr txBox="1">
            <a:spLocks noGrp="1"/>
          </p:cNvSpPr>
          <p:nvPr>
            <p:ph type="dt" sz="half" idx="7"/>
          </p:nvPr>
        </p:nvSpPr>
        <p:spPr/>
        <p:txBody>
          <a:bodyPr/>
          <a:lstStyle>
            <a:lvl1pPr>
              <a:defRPr/>
            </a:lvl1pPr>
          </a:lstStyle>
          <a:p>
            <a:pPr lvl="0"/>
            <a:fld id="{2EAE55E1-F262-4E18-B676-38B12B5764C9}" type="datetime1">
              <a:rPr lang="sl-SI"/>
              <a:pPr lvl="0"/>
              <a:t>8. 04. 2026</a:t>
            </a:fld>
            <a:endParaRPr lang="sl-SI"/>
          </a:p>
        </p:txBody>
      </p:sp>
      <p:sp>
        <p:nvSpPr>
          <p:cNvPr id="6" name="Označba mesta noge 5">
            <a:extLst>
              <a:ext uri="{FF2B5EF4-FFF2-40B4-BE49-F238E27FC236}">
                <a16:creationId xmlns:a16="http://schemas.microsoft.com/office/drawing/2014/main" id="{074F99DB-7AB0-47A1-9FCC-AF918D783E0F}"/>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E6136193-170F-4726-B608-22F687F65458}"/>
              </a:ext>
            </a:extLst>
          </p:cNvPr>
          <p:cNvSpPr txBox="1">
            <a:spLocks noGrp="1"/>
          </p:cNvSpPr>
          <p:nvPr>
            <p:ph type="sldNum" sz="quarter" idx="8"/>
          </p:nvPr>
        </p:nvSpPr>
        <p:spPr/>
        <p:txBody>
          <a:bodyPr/>
          <a:lstStyle>
            <a:lvl1pPr>
              <a:defRPr/>
            </a:lvl1pPr>
          </a:lstStyle>
          <a:p>
            <a:pPr lvl="0"/>
            <a:fld id="{5D8FF02B-2881-471E-94CC-10ECF61C53E2}" type="slidenum">
              <a:t>‹#›</a:t>
            </a:fld>
            <a:endParaRPr lang="sl-SI"/>
          </a:p>
        </p:txBody>
      </p:sp>
    </p:spTree>
    <p:extLst>
      <p:ext uri="{BB962C8B-B14F-4D97-AF65-F5344CB8AC3E}">
        <p14:creationId xmlns:p14="http://schemas.microsoft.com/office/powerpoint/2010/main" val="223184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45EF5554-19C9-4FBE-B5E0-4480A5847E8D}"/>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BFC11ADB-D66C-4F5D-AACC-F38EA204299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600D7EF-1575-4088-AD76-CFFE9BE3501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3EAA2BA8-3EFF-4050-ACED-83D6DEE9105B}" type="datetime1">
              <a:rPr lang="sl-SI"/>
              <a:pPr lvl="0"/>
              <a:t>8. 04. 2026</a:t>
            </a:fld>
            <a:endParaRPr lang="sl-SI"/>
          </a:p>
        </p:txBody>
      </p:sp>
      <p:sp>
        <p:nvSpPr>
          <p:cNvPr id="5" name="Označba mesta noge 4">
            <a:extLst>
              <a:ext uri="{FF2B5EF4-FFF2-40B4-BE49-F238E27FC236}">
                <a16:creationId xmlns:a16="http://schemas.microsoft.com/office/drawing/2014/main" id="{D08F0529-3C2A-4EAF-8EE2-8715401B1856}"/>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620864AF-F736-4DF1-92CE-D2B07312C5B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8EC1B645-3F26-404C-935A-BC26CD431385}" type="slidenum">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evropskasredstva.si/app/uploads/2023/03/Navodila_za_komuniciranje_EKP_2021-27_Podpisano.pdf"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srs.si/pregledPredpisa?id=PRAV15604"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skp.si/skupna-kmetijska-politika-2023-2027/oznacevanje-vira-sofinanciranja-iz-sn-skp-2023-2027" TargetMode="External"/><Relationship Id="rId4" Type="http://schemas.openxmlformats.org/officeDocument/2006/relationships/hyperlink" Target="http://pisrs.si/Pis.web/pregledPredpisa?id=URED890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kp.si/wp-content/uploads/2025/05/05-LEADER-communication-DG-Agri-slides-Ex-Gr-28-June-2024.pdf"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hyperlink" Target="https://eu-cap-network.ec.europa.eu/sites/default/files/2024-10/guidance-on-the-use-of-the-visual-identification-of-LEADER.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5">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PoljeZBesedilom 3">
            <a:extLst>
              <a:ext uri="{FF2B5EF4-FFF2-40B4-BE49-F238E27FC236}">
                <a16:creationId xmlns:a16="http://schemas.microsoft.com/office/drawing/2014/main" id="{B5802294-D48B-4B13-A6C3-D58A22CBEE98}"/>
              </a:ext>
            </a:extLst>
          </p:cNvPr>
          <p:cNvSpPr txBox="1"/>
          <p:nvPr/>
        </p:nvSpPr>
        <p:spPr>
          <a:xfrm>
            <a:off x="6342255" y="4068031"/>
            <a:ext cx="5681779" cy="89255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b="1" i="0" u="none" strike="noStrike" kern="1200" cap="none" spc="0" baseline="0" dirty="0">
              <a:solidFill>
                <a:srgbClr val="000000"/>
              </a:solidFill>
              <a:uFillTx/>
              <a:latin typeface="Calibri"/>
            </a:endParaRPr>
          </a:p>
          <a:p>
            <a:pPr>
              <a:defRPr sz="1800" b="0" i="0" u="none" strike="noStrike" kern="0" cap="none" spc="0" baseline="0">
                <a:solidFill>
                  <a:srgbClr val="000000"/>
                </a:solidFill>
                <a:uFillTx/>
              </a:defRPr>
            </a:pPr>
            <a:r>
              <a:rPr lang="sl-SI" sz="1600" b="0" i="0" u="none" strike="noStrike" kern="1200" cap="none" spc="0" baseline="0" dirty="0">
                <a:solidFill>
                  <a:srgbClr val="000000"/>
                </a:solidFill>
                <a:uFillTx/>
                <a:latin typeface="Calibri"/>
              </a:rPr>
              <a:t>mag. Tina Šetina, 2. 6. 2025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l-SI" b="1" i="0" u="none" strike="noStrike" kern="1200" cap="none" spc="0" baseline="0" dirty="0">
              <a:solidFill>
                <a:srgbClr val="000000"/>
              </a:solidFill>
              <a:uFillTx/>
              <a:latin typeface="Calibri"/>
            </a:endParaRPr>
          </a:p>
        </p:txBody>
      </p:sp>
      <p:sp>
        <p:nvSpPr>
          <p:cNvPr id="3" name="Pravokotnik 2" descr="Prekrivni objekt"/>
          <p:cNvSpPr/>
          <p:nvPr/>
        </p:nvSpPr>
        <p:spPr>
          <a:xfrm>
            <a:off x="6641281" y="62975"/>
            <a:ext cx="5083728" cy="122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Slika 3" descr="Logotip Ministrstva za kmetijstvo, gozdarstvo in prehrano - grb Republike Slovenije."/>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9620" y="403790"/>
            <a:ext cx="2188464" cy="426720"/>
          </a:xfrm>
          <a:prstGeom prst="rect">
            <a:avLst/>
          </a:prstGeom>
        </p:spPr>
      </p:pic>
      <p:sp>
        <p:nvSpPr>
          <p:cNvPr id="9" name="Naslov 8"/>
          <p:cNvSpPr>
            <a:spLocks noGrp="1"/>
          </p:cNvSpPr>
          <p:nvPr>
            <p:ph type="title"/>
          </p:nvPr>
        </p:nvSpPr>
        <p:spPr>
          <a:xfrm>
            <a:off x="6223390" y="2128605"/>
            <a:ext cx="5382754" cy="2024095"/>
          </a:xfrm>
        </p:spPr>
        <p:txBody>
          <a:bodyPr>
            <a:noAutofit/>
          </a:bodyPr>
          <a:lstStyle/>
          <a:p>
            <a:br>
              <a:rPr lang="sl-SI" sz="3000" b="1" dirty="0">
                <a:latin typeface="Calibri"/>
              </a:rPr>
            </a:br>
            <a:r>
              <a:rPr lang="sl-SI" sz="3000" b="1" dirty="0">
                <a:latin typeface="Calibri"/>
              </a:rPr>
              <a:t>Predstavitev za LAS-e:</a:t>
            </a:r>
            <a:br>
              <a:rPr lang="sl-SI" sz="3000" b="1" dirty="0">
                <a:latin typeface="Calibri"/>
              </a:rPr>
            </a:br>
            <a:br>
              <a:rPr lang="sl-SI" sz="3000" b="1" dirty="0">
                <a:latin typeface="Calibri"/>
              </a:rPr>
            </a:br>
            <a:r>
              <a:rPr lang="sl-SI" sz="3000" b="1" dirty="0">
                <a:latin typeface="Calibri"/>
              </a:rPr>
              <a:t>Označevanje vira sofinanciranja – LEADER </a:t>
            </a:r>
            <a:r>
              <a:rPr lang="sl-SI" sz="3200" b="1" i="0" u="none" strike="noStrike" kern="1200" cap="none" spc="0" baseline="0" dirty="0">
                <a:solidFill>
                  <a:srgbClr val="000000"/>
                </a:solidFill>
                <a:uFillTx/>
                <a:latin typeface="Calibri"/>
              </a:rPr>
              <a:t>(SN SKP 2023–2027)</a:t>
            </a:r>
            <a:br>
              <a:rPr lang="sl-SI" sz="3200" b="1" i="0" u="none" strike="noStrike" kern="1200" cap="none" spc="0" baseline="0" dirty="0">
                <a:solidFill>
                  <a:srgbClr val="000000"/>
                </a:solidFill>
                <a:uFillTx/>
                <a:latin typeface="Calibri"/>
              </a:rPr>
            </a:br>
            <a:br>
              <a:rPr lang="sl-SI" sz="3000" b="1" dirty="0">
                <a:latin typeface="Calibri"/>
              </a:rPr>
            </a:br>
            <a:endParaRPr lang="sl-SI" sz="3000" dirty="0"/>
          </a:p>
        </p:txBody>
      </p:sp>
      <p:pic>
        <p:nvPicPr>
          <p:cNvPr id="7" name="Slika 6">
            <a:extLst>
              <a:ext uri="{FF2B5EF4-FFF2-40B4-BE49-F238E27FC236}">
                <a16:creationId xmlns:a16="http://schemas.microsoft.com/office/drawing/2014/main" id="{584C7839-B117-4CA9-9026-56B25089A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255" y="5801421"/>
            <a:ext cx="5145024" cy="5059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58A13183-B1B6-4009-B893-308C0A298C8C}"/>
              </a:ext>
            </a:extLst>
          </p:cNvPr>
          <p:cNvSpPr txBox="1">
            <a:spLocks/>
          </p:cNvSpPr>
          <p:nvPr/>
        </p:nvSpPr>
        <p:spPr>
          <a:xfrm>
            <a:off x="745602" y="698352"/>
            <a:ext cx="10515600" cy="858978"/>
          </a:xfrm>
          <a:prstGeom prst="rect">
            <a:avLst/>
          </a:prstGeom>
          <a:noFill/>
          <a:ln>
            <a:noFill/>
          </a:ln>
        </p:spPr>
        <p:txBody>
          <a:bodyPr vert="horz" wrap="square" lIns="91440" tIns="45720" rIns="91440" bIns="45720" anchor="ctr" anchorCtr="0" compatLnSpc="1">
            <a:normAutofit fontScale="85000" lnSpcReduction="20000"/>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4000" b="1" dirty="0">
                <a:solidFill>
                  <a:srgbClr val="92D050"/>
                </a:solidFill>
                <a:latin typeface="Calibri"/>
              </a:rPr>
              <a:t>6. </a:t>
            </a:r>
            <a:r>
              <a:rPr lang="sl-SI" sz="2800" b="1" dirty="0">
                <a:solidFill>
                  <a:srgbClr val="92D050"/>
                </a:solidFill>
                <a:latin typeface="Calibri"/>
              </a:rPr>
              <a:t>Podrobneje: </a:t>
            </a:r>
            <a:r>
              <a:rPr lang="sl-SI" sz="4000" b="1" dirty="0">
                <a:solidFill>
                  <a:srgbClr val="92D050"/>
                </a:solidFill>
                <a:latin typeface="Calibri"/>
              </a:rPr>
              <a:t>Označitev dokumentov in komunikacijskega gradiva (9. člen pravilnika)</a:t>
            </a:r>
          </a:p>
        </p:txBody>
      </p:sp>
      <p:sp>
        <p:nvSpPr>
          <p:cNvPr id="7" name="PoljeZBesedilom 6">
            <a:extLst>
              <a:ext uri="{FF2B5EF4-FFF2-40B4-BE49-F238E27FC236}">
                <a16:creationId xmlns:a16="http://schemas.microsoft.com/office/drawing/2014/main" id="{7677EC8C-7AEA-4286-A22D-CCCB4B47D358}"/>
              </a:ext>
            </a:extLst>
          </p:cNvPr>
          <p:cNvSpPr txBox="1"/>
          <p:nvPr/>
        </p:nvSpPr>
        <p:spPr>
          <a:xfrm>
            <a:off x="303289" y="1557330"/>
            <a:ext cx="6829031" cy="5570756"/>
          </a:xfrm>
          <a:prstGeom prst="rect">
            <a:avLst/>
          </a:prstGeom>
          <a:noFill/>
        </p:spPr>
        <p:txBody>
          <a:bodyPr wrap="square" rtlCol="0">
            <a:spAutoFit/>
          </a:bodyPr>
          <a:lstStyle/>
          <a:p>
            <a:r>
              <a:rPr lang="sl-SI" sz="1400" i="0" dirty="0">
                <a:solidFill>
                  <a:srgbClr val="000000"/>
                </a:solidFill>
                <a:effectLst/>
                <a:latin typeface="Roboto" panose="02000000000000000000" pitchFamily="2" charset="0"/>
              </a:rPr>
              <a:t>To so vsa gradiva</a:t>
            </a:r>
            <a:r>
              <a:rPr lang="sl-SI" sz="1400" b="1" i="0" dirty="0">
                <a:solidFill>
                  <a:srgbClr val="000000"/>
                </a:solidFill>
                <a:effectLst/>
                <a:latin typeface="Roboto" panose="02000000000000000000" pitchFamily="2" charset="0"/>
              </a:rPr>
              <a:t>, namenjena javnosti</a:t>
            </a:r>
            <a:r>
              <a:rPr lang="sl-SI" sz="1400" i="0" dirty="0">
                <a:solidFill>
                  <a:srgbClr val="000000"/>
                </a:solidFill>
                <a:effectLst/>
                <a:latin typeface="Roboto" panose="02000000000000000000" pitchFamily="2" charset="0"/>
              </a:rPr>
              <a:t>, povezana z izvajanjem projekta LEADER oz. pristopa LEADER/CLLD (npr. vabila na dogodke, tiskane in e-brošure, informativne table, promocijski material,…).</a:t>
            </a:r>
          </a:p>
          <a:p>
            <a:endParaRPr lang="sl-SI" sz="1400" i="0" dirty="0">
              <a:solidFill>
                <a:srgbClr val="000000"/>
              </a:solidFill>
              <a:effectLst/>
              <a:latin typeface="Roboto" panose="02000000000000000000" pitchFamily="2" charset="0"/>
            </a:endParaRPr>
          </a:p>
          <a:p>
            <a:r>
              <a:rPr lang="sl-SI" sz="1400" i="0" dirty="0">
                <a:solidFill>
                  <a:srgbClr val="000000"/>
                </a:solidFill>
                <a:effectLst/>
                <a:latin typeface="Roboto" panose="02000000000000000000" pitchFamily="2" charset="0"/>
              </a:rPr>
              <a:t>Na vseh dokumentih in komunikacijskem gradivu mora biti: </a:t>
            </a:r>
          </a:p>
          <a:p>
            <a:pPr marL="285750" indent="-285750">
              <a:buFontTx/>
              <a:buChar char="-"/>
            </a:pPr>
            <a:r>
              <a:rPr lang="sl-SI" sz="1400" b="1" i="0" dirty="0">
                <a:solidFill>
                  <a:srgbClr val="000000"/>
                </a:solidFill>
                <a:effectLst/>
                <a:latin typeface="Roboto" panose="02000000000000000000" pitchFamily="2" charset="0"/>
              </a:rPr>
              <a:t>obvezen komplet logotipov iz pravilnika </a:t>
            </a:r>
          </a:p>
          <a:p>
            <a:pPr marL="285750" indent="-285750">
              <a:buFontTx/>
              <a:buChar char="-"/>
            </a:pPr>
            <a:r>
              <a:rPr lang="sl-SI" sz="1400" i="0" dirty="0">
                <a:solidFill>
                  <a:srgbClr val="000000"/>
                </a:solidFill>
                <a:effectLst/>
                <a:latin typeface="Roboto" panose="02000000000000000000" pitchFamily="2" charset="0"/>
              </a:rPr>
              <a:t>+ </a:t>
            </a:r>
            <a:r>
              <a:rPr lang="sl-SI" sz="1400" dirty="0" err="1">
                <a:solidFill>
                  <a:srgbClr val="000000"/>
                </a:solidFill>
                <a:latin typeface="Roboto" panose="02000000000000000000" pitchFamily="2" charset="0"/>
              </a:rPr>
              <a:t>Evr</a:t>
            </a:r>
            <a:r>
              <a:rPr lang="sl-SI" sz="1400" dirty="0">
                <a:solidFill>
                  <a:srgbClr val="000000"/>
                </a:solidFill>
                <a:latin typeface="Roboto" panose="02000000000000000000" pitchFamily="2" charset="0"/>
              </a:rPr>
              <a:t>. komisija priporoča (umeščeno </a:t>
            </a:r>
            <a:r>
              <a:rPr lang="sl-SI" sz="1400" u="sng" dirty="0">
                <a:solidFill>
                  <a:srgbClr val="000000"/>
                </a:solidFill>
                <a:latin typeface="Roboto" panose="02000000000000000000" pitchFamily="2" charset="0"/>
              </a:rPr>
              <a:t>ločeno</a:t>
            </a:r>
            <a:r>
              <a:rPr lang="sl-SI" sz="1400" dirty="0">
                <a:solidFill>
                  <a:srgbClr val="000000"/>
                </a:solidFill>
                <a:latin typeface="Roboto" panose="02000000000000000000" pitchFamily="2" charset="0"/>
              </a:rPr>
              <a:t> od kompleta obveznih logotipov!) uporabo besedne oznake „</a:t>
            </a:r>
            <a:r>
              <a:rPr lang="sl-SI" sz="1400" b="1" i="0" dirty="0">
                <a:solidFill>
                  <a:srgbClr val="000000"/>
                </a:solidFill>
                <a:effectLst/>
                <a:latin typeface="Roboto" panose="02000000000000000000" pitchFamily="2" charset="0"/>
              </a:rPr>
              <a:t>LEADER(/CLLD), Lokalni razvoj, ki ga vodi skupnost“</a:t>
            </a:r>
            <a:r>
              <a:rPr lang="sl-SI" sz="1400" b="1" dirty="0">
                <a:solidFill>
                  <a:srgbClr val="000000"/>
                </a:solidFill>
                <a:latin typeface="Roboto" panose="02000000000000000000" pitchFamily="2" charset="0"/>
              </a:rPr>
              <a:t>. </a:t>
            </a:r>
          </a:p>
          <a:p>
            <a:endParaRPr lang="sl-SI" sz="1400" b="1" dirty="0">
              <a:solidFill>
                <a:srgbClr val="000000"/>
              </a:solidFill>
              <a:latin typeface="Roboto" panose="02000000000000000000" pitchFamily="2" charset="0"/>
            </a:endParaRPr>
          </a:p>
          <a:p>
            <a:r>
              <a:rPr lang="sl-SI" sz="1400" b="1" dirty="0">
                <a:solidFill>
                  <a:srgbClr val="000000"/>
                </a:solidFill>
                <a:latin typeface="Roboto" panose="02000000000000000000" pitchFamily="2" charset="0"/>
              </a:rPr>
              <a:t>Pazite, da je emblem EU večji ali vsaj enako velik od ostalih logotipov in da so morebitni ostali logotipi (občin, vodilnega partnerja LAS, partnerjev projekta) umeščeni ločeno od obveznih logotipov!</a:t>
            </a:r>
          </a:p>
          <a:p>
            <a:endParaRPr lang="sl-SI" sz="1400" b="1" i="0" dirty="0">
              <a:solidFill>
                <a:srgbClr val="000000"/>
              </a:solidFill>
              <a:effectLst/>
              <a:latin typeface="Roboto" panose="02000000000000000000" pitchFamily="2" charset="0"/>
            </a:endParaRPr>
          </a:p>
          <a:p>
            <a:r>
              <a:rPr lang="sl-SI" sz="1400" b="1" dirty="0">
                <a:solidFill>
                  <a:srgbClr val="000000"/>
                </a:solidFill>
                <a:latin typeface="Roboto" panose="02000000000000000000" pitchFamily="2" charset="0"/>
              </a:rPr>
              <a:t>Posebnosti (4. člen pravilnika):</a:t>
            </a:r>
          </a:p>
          <a:p>
            <a:pPr marL="285750" indent="-285750">
              <a:buFont typeface="Courier New" panose="02070309020205020404" pitchFamily="49" charset="0"/>
              <a:buChar char="o"/>
            </a:pPr>
            <a:r>
              <a:rPr lang="sl-SI" sz="1400" b="1" dirty="0">
                <a:solidFill>
                  <a:srgbClr val="000000"/>
                </a:solidFill>
                <a:latin typeface="Roboto" panose="02000000000000000000" pitchFamily="2" charset="0"/>
              </a:rPr>
              <a:t>TV prispevek: </a:t>
            </a:r>
            <a:r>
              <a:rPr lang="sl-SI" sz="1400" b="0" i="0" dirty="0">
                <a:solidFill>
                  <a:srgbClr val="212529"/>
                </a:solidFill>
                <a:effectLst/>
                <a:latin typeface="Republika" panose="02000506040000020004" pitchFamily="2" charset="-18"/>
              </a:rPr>
              <a:t>Obvezni logotipi se morajo prikazovati vsaj del časa trajanja vsebine;</a:t>
            </a:r>
          </a:p>
          <a:p>
            <a:endParaRPr lang="sl-SI" sz="1400" b="0" i="0" dirty="0">
              <a:solidFill>
                <a:srgbClr val="212529"/>
              </a:solidFill>
              <a:effectLst/>
              <a:latin typeface="Republika" panose="02000506040000020004" pitchFamily="2" charset="-18"/>
            </a:endParaRPr>
          </a:p>
          <a:p>
            <a:pPr marL="285750" indent="-285750" algn="just">
              <a:buFont typeface="Courier New" panose="02070309020205020404" pitchFamily="49" charset="0"/>
              <a:buChar char="o"/>
            </a:pPr>
            <a:r>
              <a:rPr lang="sl-SI" sz="1400" b="1" dirty="0">
                <a:solidFill>
                  <a:srgbClr val="212529"/>
                </a:solidFill>
                <a:latin typeface="Republika" panose="02000506040000020004" pitchFamily="2" charset="-18"/>
              </a:rPr>
              <a:t>Prispevki </a:t>
            </a:r>
            <a:r>
              <a:rPr lang="sl-SI" sz="1400" b="1" i="0" dirty="0">
                <a:solidFill>
                  <a:srgbClr val="212529"/>
                </a:solidFill>
                <a:effectLst/>
                <a:latin typeface="Republika" panose="02000506040000020004" pitchFamily="2" charset="-18"/>
              </a:rPr>
              <a:t>po radiu: </a:t>
            </a:r>
            <a:r>
              <a:rPr lang="sl-SI" sz="1400" b="0" i="0" dirty="0">
                <a:solidFill>
                  <a:srgbClr val="212529"/>
                </a:solidFill>
                <a:effectLst/>
                <a:latin typeface="Republika" panose="02000506040000020004" pitchFamily="2" charset="-18"/>
              </a:rPr>
              <a:t>finančna podpora Evropske unije in Republike Slovenije se izpostavi ustno (npr. </a:t>
            </a:r>
            <a:r>
              <a:rPr lang="sl-SI" sz="1400" b="0" i="1" dirty="0">
                <a:solidFill>
                  <a:srgbClr val="212529"/>
                </a:solidFill>
                <a:effectLst/>
                <a:latin typeface="Republika" panose="02000506040000020004" pitchFamily="2" charset="-18"/>
              </a:rPr>
              <a:t>„Projekt je sofinanciran z evropskimi in nacionalnimi sredstvi“</a:t>
            </a:r>
            <a:r>
              <a:rPr lang="sl-SI" sz="1400" b="0" i="0" dirty="0">
                <a:solidFill>
                  <a:srgbClr val="212529"/>
                </a:solidFill>
                <a:effectLst/>
                <a:latin typeface="Republika" panose="02000506040000020004" pitchFamily="2" charset="-18"/>
              </a:rPr>
              <a:t>). </a:t>
            </a:r>
            <a:r>
              <a:rPr lang="sl-SI" sz="1400" dirty="0">
                <a:solidFill>
                  <a:srgbClr val="000000"/>
                </a:solidFill>
                <a:latin typeface="Roboto" panose="02000000000000000000" pitchFamily="2" charset="0"/>
              </a:rPr>
              <a:t>Kadar je aktivnost sofinancirana tudi iz Evropskega sklada za regionalni razvoj (ESSR), je na podlagi </a:t>
            </a:r>
            <a:r>
              <a:rPr lang="sl-SI" sz="1400" b="1" dirty="0">
                <a:solidFill>
                  <a:srgbClr val="000000"/>
                </a:solidFill>
                <a:latin typeface="Roboto" panose="02000000000000000000" pitchFamily="2" charset="0"/>
                <a:hlinkClick r:id="rId3"/>
              </a:rPr>
              <a:t>Navodil organa upravljanja na področju zagotavljanja prepoznavnosti, preglednosti in komuniciranja evropske kohezijske politike v obdobju 2021–2027</a:t>
            </a:r>
            <a:r>
              <a:rPr lang="sl-SI" sz="1400" b="1" dirty="0">
                <a:solidFill>
                  <a:srgbClr val="000000"/>
                </a:solidFill>
                <a:latin typeface="Roboto" panose="02000000000000000000" pitchFamily="2" charset="0"/>
              </a:rPr>
              <a:t> </a:t>
            </a:r>
            <a:r>
              <a:rPr lang="sl-SI" sz="1400" dirty="0">
                <a:solidFill>
                  <a:srgbClr val="000000"/>
                </a:solidFill>
                <a:latin typeface="Roboto" panose="02000000000000000000" pitchFamily="2" charset="0"/>
              </a:rPr>
              <a:t>(str. 21) dovolj navedba </a:t>
            </a:r>
            <a:r>
              <a:rPr lang="sl-SI" sz="1400" i="1" dirty="0">
                <a:solidFill>
                  <a:srgbClr val="000000"/>
                </a:solidFill>
                <a:latin typeface="Roboto" panose="02000000000000000000" pitchFamily="2" charset="0"/>
              </a:rPr>
              <a:t>»Aktivnost sofinancirata Evropska unija in Republika Slovenija«.</a:t>
            </a:r>
          </a:p>
          <a:p>
            <a:endParaRPr lang="sl-SI" sz="1600" dirty="0">
              <a:solidFill>
                <a:srgbClr val="000000"/>
              </a:solidFill>
              <a:latin typeface="Roboto" panose="02000000000000000000" pitchFamily="2" charset="0"/>
            </a:endParaRPr>
          </a:p>
          <a:p>
            <a:endParaRPr lang="sl-SI" dirty="0"/>
          </a:p>
        </p:txBody>
      </p:sp>
      <p:pic>
        <p:nvPicPr>
          <p:cNvPr id="5" name="Slika 4">
            <a:extLst>
              <a:ext uri="{FF2B5EF4-FFF2-40B4-BE49-F238E27FC236}">
                <a16:creationId xmlns:a16="http://schemas.microsoft.com/office/drawing/2014/main" id="{49841B30-F759-4523-9FEF-02B3BC15EF1D}"/>
              </a:ext>
            </a:extLst>
          </p:cNvPr>
          <p:cNvPicPr>
            <a:picLocks noChangeAspect="1"/>
          </p:cNvPicPr>
          <p:nvPr/>
        </p:nvPicPr>
        <p:blipFill>
          <a:blip r:embed="rId4"/>
          <a:stretch>
            <a:fillRect/>
          </a:stretch>
        </p:blipFill>
        <p:spPr>
          <a:xfrm>
            <a:off x="7358996" y="1886673"/>
            <a:ext cx="4251340" cy="4272975"/>
          </a:xfrm>
          <a:prstGeom prst="rect">
            <a:avLst/>
          </a:prstGeom>
        </p:spPr>
      </p:pic>
    </p:spTree>
    <p:extLst>
      <p:ext uri="{BB962C8B-B14F-4D97-AF65-F5344CB8AC3E}">
        <p14:creationId xmlns:p14="http://schemas.microsoft.com/office/powerpoint/2010/main" val="123773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58A13183-B1B6-4009-B893-308C0A298C8C}"/>
              </a:ext>
            </a:extLst>
          </p:cNvPr>
          <p:cNvSpPr txBox="1">
            <a:spLocks/>
          </p:cNvSpPr>
          <p:nvPr/>
        </p:nvSpPr>
        <p:spPr>
          <a:xfrm>
            <a:off x="838200" y="869323"/>
            <a:ext cx="10515600" cy="858978"/>
          </a:xfrm>
          <a:prstGeom prst="rect">
            <a:avLst/>
          </a:prstGeom>
          <a:noFill/>
          <a:ln>
            <a:noFill/>
          </a:ln>
        </p:spPr>
        <p:txBody>
          <a:bodyPr vert="horz" wrap="square" lIns="91440" tIns="45720" rIns="91440" bIns="45720" anchor="ctr" anchorCtr="0" compatLnSpc="1">
            <a:normAutofit fontScale="85000" lnSpcReduction="20000"/>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4000" b="1" dirty="0">
                <a:solidFill>
                  <a:srgbClr val="92D050"/>
                </a:solidFill>
                <a:latin typeface="Calibri"/>
              </a:rPr>
              <a:t>7. </a:t>
            </a:r>
            <a:r>
              <a:rPr lang="sl-SI" sz="2800" b="1" dirty="0">
                <a:solidFill>
                  <a:srgbClr val="92D050"/>
                </a:solidFill>
                <a:latin typeface="Calibri"/>
              </a:rPr>
              <a:t>Podrobneje: </a:t>
            </a:r>
            <a:r>
              <a:rPr lang="sl-SI" sz="4000" b="1" dirty="0">
                <a:solidFill>
                  <a:srgbClr val="92D050"/>
                </a:solidFill>
                <a:latin typeface="Calibri"/>
              </a:rPr>
              <a:t>Označitev podpore za upravljanje LAS – </a:t>
            </a:r>
          </a:p>
          <a:p>
            <a:r>
              <a:rPr lang="sl-SI" sz="4000" b="1" dirty="0">
                <a:solidFill>
                  <a:srgbClr val="92D050"/>
                </a:solidFill>
                <a:latin typeface="Calibri"/>
              </a:rPr>
              <a:t>s plakatom, tablo ali e-prikazovalnikom</a:t>
            </a:r>
          </a:p>
        </p:txBody>
      </p:sp>
      <p:sp>
        <p:nvSpPr>
          <p:cNvPr id="7" name="PoljeZBesedilom 6">
            <a:extLst>
              <a:ext uri="{FF2B5EF4-FFF2-40B4-BE49-F238E27FC236}">
                <a16:creationId xmlns:a16="http://schemas.microsoft.com/office/drawing/2014/main" id="{7677EC8C-7AEA-4286-A22D-CCCB4B47D358}"/>
              </a:ext>
            </a:extLst>
          </p:cNvPr>
          <p:cNvSpPr txBox="1"/>
          <p:nvPr/>
        </p:nvSpPr>
        <p:spPr>
          <a:xfrm>
            <a:off x="406400" y="1625600"/>
            <a:ext cx="5410200" cy="5293757"/>
          </a:xfrm>
          <a:prstGeom prst="rect">
            <a:avLst/>
          </a:prstGeom>
          <a:noFill/>
        </p:spPr>
        <p:txBody>
          <a:bodyPr wrap="square" rtlCol="0">
            <a:spAutoFit/>
          </a:bodyPr>
          <a:lstStyle/>
          <a:p>
            <a:pPr marL="285750" indent="-285750">
              <a:buFont typeface="Arial" panose="020B0604020202020204" pitchFamily="34" charset="0"/>
              <a:buChar char="•"/>
            </a:pPr>
            <a:r>
              <a:rPr lang="sl-SI" sz="1600" i="0" dirty="0">
                <a:solidFill>
                  <a:srgbClr val="000000"/>
                </a:solidFill>
                <a:effectLst/>
                <a:latin typeface="Roboto" panose="02000000000000000000" pitchFamily="2" charset="0"/>
              </a:rPr>
              <a:t>Kdo označi? Vodilni partner LAS</a:t>
            </a:r>
          </a:p>
          <a:p>
            <a:pPr marL="285750" indent="-285750">
              <a:buFont typeface="Arial" panose="020B0604020202020204" pitchFamily="34" charset="0"/>
              <a:buChar char="•"/>
            </a:pPr>
            <a:endParaRPr lang="sl-SI" sz="1600" i="0" dirty="0">
              <a:solidFill>
                <a:srgbClr val="000000"/>
              </a:solidFill>
              <a:effectLst/>
              <a:latin typeface="Roboto" panose="02000000000000000000" pitchFamily="2" charset="0"/>
            </a:endParaRPr>
          </a:p>
          <a:p>
            <a:pPr marL="285750" indent="-285750">
              <a:buFont typeface="Arial" panose="020B0604020202020204" pitchFamily="34" charset="0"/>
              <a:buChar char="•"/>
            </a:pPr>
            <a:r>
              <a:rPr lang="sl-SI" sz="1600" dirty="0">
                <a:solidFill>
                  <a:srgbClr val="000000"/>
                </a:solidFill>
                <a:latin typeface="Roboto" panose="02000000000000000000" pitchFamily="2" charset="0"/>
              </a:rPr>
              <a:t>Kje označi? V pisarni LAS, na javnosti vidnem mestu</a:t>
            </a:r>
          </a:p>
          <a:p>
            <a:endParaRPr lang="sl-SI" sz="1600" dirty="0">
              <a:solidFill>
                <a:srgbClr val="000000"/>
              </a:solidFill>
              <a:latin typeface="Roboto" panose="02000000000000000000" pitchFamily="2" charset="0"/>
            </a:endParaRPr>
          </a:p>
          <a:p>
            <a:pPr marL="285750" indent="-285750">
              <a:buFont typeface="Arial" panose="020B0604020202020204" pitchFamily="34" charset="0"/>
              <a:buChar char="•"/>
            </a:pPr>
            <a:r>
              <a:rPr lang="sl-SI" sz="1600" dirty="0">
                <a:solidFill>
                  <a:srgbClr val="000000"/>
                </a:solidFill>
                <a:latin typeface="Roboto" panose="02000000000000000000" pitchFamily="2" charset="0"/>
              </a:rPr>
              <a:t>Obvezni elementi:</a:t>
            </a:r>
          </a:p>
          <a:p>
            <a:pPr marL="285750" indent="-285750">
              <a:buFont typeface="Arial" panose="020B0604020202020204" pitchFamily="34" charset="0"/>
              <a:buChar char="•"/>
            </a:pPr>
            <a:endParaRPr lang="sl-SI" sz="1600" dirty="0">
              <a:solidFill>
                <a:srgbClr val="000000"/>
              </a:solidFill>
              <a:latin typeface="Roboto" panose="02000000000000000000" pitchFamily="2" charset="0"/>
            </a:endParaRPr>
          </a:p>
          <a:p>
            <a:pPr marL="742950" lvl="1" indent="-285750">
              <a:buFont typeface="Wingdings" panose="05000000000000000000" pitchFamily="2" charset="2"/>
              <a:buChar char="Ø"/>
            </a:pPr>
            <a:r>
              <a:rPr lang="sl-SI" sz="1600" dirty="0">
                <a:solidFill>
                  <a:srgbClr val="000000"/>
                </a:solidFill>
                <a:latin typeface="Roboto" panose="02000000000000000000" pitchFamily="2" charset="0"/>
              </a:rPr>
              <a:t>Ime LAS + opcijsko </a:t>
            </a:r>
            <a:r>
              <a:rPr lang="sl-SI" sz="1600" dirty="0" err="1">
                <a:solidFill>
                  <a:srgbClr val="000000"/>
                </a:solidFill>
                <a:latin typeface="Roboto" panose="02000000000000000000" pitchFamily="2" charset="0"/>
              </a:rPr>
              <a:t>logo</a:t>
            </a:r>
            <a:r>
              <a:rPr lang="sl-SI" sz="1600" dirty="0">
                <a:solidFill>
                  <a:srgbClr val="000000"/>
                </a:solidFill>
                <a:latin typeface="Roboto" panose="02000000000000000000" pitchFamily="2" charset="0"/>
              </a:rPr>
              <a:t> LAS-a (ločen od obveznih logotipov!)</a:t>
            </a:r>
          </a:p>
          <a:p>
            <a:pPr lvl="1"/>
            <a:endParaRPr lang="sl-SI" sz="1600" dirty="0">
              <a:solidFill>
                <a:srgbClr val="000000"/>
              </a:solidFill>
              <a:latin typeface="Roboto" panose="02000000000000000000" pitchFamily="2" charset="0"/>
            </a:endParaRPr>
          </a:p>
          <a:p>
            <a:pPr marL="742950" lvl="1" indent="-285750">
              <a:buFont typeface="Wingdings" panose="05000000000000000000" pitchFamily="2" charset="2"/>
              <a:buChar char="Ø"/>
            </a:pPr>
            <a:r>
              <a:rPr lang="sl-SI" sz="1600" dirty="0">
                <a:solidFill>
                  <a:srgbClr val="000000"/>
                </a:solidFill>
                <a:latin typeface="Roboto" panose="02000000000000000000" pitchFamily="2" charset="0"/>
              </a:rPr>
              <a:t>Napis „</a:t>
            </a:r>
            <a:r>
              <a:rPr lang="sl-SI" sz="1600" b="1" dirty="0">
                <a:solidFill>
                  <a:srgbClr val="000000"/>
                </a:solidFill>
                <a:latin typeface="Roboto" panose="02000000000000000000" pitchFamily="2" charset="0"/>
              </a:rPr>
              <a:t>LEADER/CLLD, Lokalni razvoj, ki ga vodi skupnost“ </a:t>
            </a:r>
            <a:r>
              <a:rPr lang="sl-SI" sz="1600" dirty="0">
                <a:solidFill>
                  <a:srgbClr val="000000"/>
                </a:solidFill>
                <a:latin typeface="Roboto" panose="02000000000000000000" pitchFamily="2" charset="0"/>
              </a:rPr>
              <a:t>(priporočilo </a:t>
            </a:r>
            <a:r>
              <a:rPr lang="sl-SI" sz="1600" dirty="0" err="1">
                <a:solidFill>
                  <a:srgbClr val="000000"/>
                </a:solidFill>
                <a:latin typeface="Roboto" panose="02000000000000000000" pitchFamily="2" charset="0"/>
              </a:rPr>
              <a:t>Evr</a:t>
            </a:r>
            <a:r>
              <a:rPr lang="sl-SI" sz="1600" dirty="0">
                <a:solidFill>
                  <a:srgbClr val="000000"/>
                </a:solidFill>
                <a:latin typeface="Roboto" panose="02000000000000000000" pitchFamily="2" charset="0"/>
              </a:rPr>
              <a:t>. komisije)</a:t>
            </a:r>
          </a:p>
          <a:p>
            <a:pPr marL="742950" lvl="1" indent="-285750">
              <a:buFont typeface="Wingdings" panose="05000000000000000000" pitchFamily="2" charset="2"/>
              <a:buChar char="Ø"/>
            </a:pPr>
            <a:endParaRPr lang="sl-SI" sz="1600" dirty="0">
              <a:solidFill>
                <a:srgbClr val="000000"/>
              </a:solidFill>
              <a:latin typeface="Roboto" panose="02000000000000000000" pitchFamily="2" charset="0"/>
            </a:endParaRPr>
          </a:p>
          <a:p>
            <a:pPr marL="742950" lvl="1" indent="-285750">
              <a:buFont typeface="Wingdings" panose="05000000000000000000" pitchFamily="2" charset="2"/>
              <a:buChar char="Ø"/>
            </a:pPr>
            <a:r>
              <a:rPr lang="sl-SI" sz="1600" dirty="0">
                <a:solidFill>
                  <a:srgbClr val="000000"/>
                </a:solidFill>
                <a:latin typeface="Roboto" panose="02000000000000000000" pitchFamily="2" charset="0"/>
              </a:rPr>
              <a:t>naziv in kratek opis operacije (podpore za upravljanje LAS)</a:t>
            </a:r>
          </a:p>
          <a:p>
            <a:pPr lvl="1"/>
            <a:endParaRPr lang="sl-SI" sz="1600" dirty="0">
              <a:solidFill>
                <a:srgbClr val="000000"/>
              </a:solidFill>
              <a:latin typeface="Roboto" panose="02000000000000000000" pitchFamily="2" charset="0"/>
            </a:endParaRPr>
          </a:p>
          <a:p>
            <a:pPr marL="742950" lvl="1" indent="-285750">
              <a:buFont typeface="Wingdings" panose="05000000000000000000" pitchFamily="2" charset="2"/>
              <a:buChar char="Ø"/>
            </a:pPr>
            <a:r>
              <a:rPr lang="sl-SI" sz="1600" dirty="0">
                <a:solidFill>
                  <a:srgbClr val="000000"/>
                </a:solidFill>
                <a:latin typeface="Roboto" panose="02000000000000000000" pitchFamily="2" charset="0"/>
              </a:rPr>
              <a:t>komplet obveznih logotipov (3)</a:t>
            </a:r>
          </a:p>
          <a:p>
            <a:pPr marL="742950" lvl="1" indent="-285750">
              <a:buFont typeface="Wingdings" panose="05000000000000000000" pitchFamily="2" charset="2"/>
              <a:buChar char="Ø"/>
            </a:pPr>
            <a:endParaRPr lang="sl-SI" sz="1600" dirty="0">
              <a:solidFill>
                <a:srgbClr val="000000"/>
              </a:solidFill>
              <a:latin typeface="Roboto" panose="02000000000000000000" pitchFamily="2" charset="0"/>
            </a:endParaRPr>
          </a:p>
          <a:p>
            <a:pPr marL="742950" lvl="1" indent="-285750">
              <a:buFont typeface="Wingdings" panose="05000000000000000000" pitchFamily="2" charset="2"/>
              <a:buChar char="Ø"/>
            </a:pPr>
            <a:r>
              <a:rPr lang="sl-SI" sz="1600" dirty="0">
                <a:solidFill>
                  <a:srgbClr val="000000"/>
                </a:solidFill>
                <a:latin typeface="Roboto" panose="02000000000000000000" pitchFamily="2" charset="0"/>
              </a:rPr>
              <a:t>+ znamka „I </a:t>
            </a:r>
            <a:r>
              <a:rPr lang="sl-SI" sz="1600" dirty="0" err="1">
                <a:solidFill>
                  <a:srgbClr val="000000"/>
                </a:solidFill>
                <a:latin typeface="Roboto" panose="02000000000000000000" pitchFamily="2" charset="0"/>
              </a:rPr>
              <a:t>feel</a:t>
            </a:r>
            <a:r>
              <a:rPr lang="sl-SI" sz="1600" dirty="0">
                <a:solidFill>
                  <a:srgbClr val="000000"/>
                </a:solidFill>
                <a:latin typeface="Roboto" panose="02000000000000000000" pitchFamily="2" charset="0"/>
              </a:rPr>
              <a:t> </a:t>
            </a:r>
            <a:r>
              <a:rPr lang="sl-SI" sz="1600" dirty="0" err="1">
                <a:solidFill>
                  <a:srgbClr val="000000"/>
                </a:solidFill>
                <a:latin typeface="Roboto" panose="02000000000000000000" pitchFamily="2" charset="0"/>
              </a:rPr>
              <a:t>Slovenia</a:t>
            </a:r>
            <a:r>
              <a:rPr lang="sl-SI" sz="1600" dirty="0">
                <a:solidFill>
                  <a:srgbClr val="000000"/>
                </a:solidFill>
                <a:latin typeface="Roboto" panose="02000000000000000000" pitchFamily="2" charset="0"/>
              </a:rPr>
              <a:t>“ (</a:t>
            </a:r>
            <a:r>
              <a:rPr lang="pl-PL" sz="1600" dirty="0">
                <a:solidFill>
                  <a:srgbClr val="000000"/>
                </a:solidFill>
                <a:latin typeface="Roboto" panose="02000000000000000000" pitchFamily="2" charset="0"/>
              </a:rPr>
              <a:t>iz Evropskega sklada za regionalni razvoj)</a:t>
            </a:r>
          </a:p>
          <a:p>
            <a:pPr marL="742950" lvl="1" indent="-285750">
              <a:buFont typeface="Wingdings" panose="05000000000000000000" pitchFamily="2" charset="2"/>
              <a:buChar char="Ø"/>
            </a:pPr>
            <a:endParaRPr lang="pl-PL" sz="1600" dirty="0">
              <a:solidFill>
                <a:srgbClr val="000000"/>
              </a:solidFill>
              <a:latin typeface="Roboto" panose="02000000000000000000" pitchFamily="2" charset="0"/>
            </a:endParaRPr>
          </a:p>
          <a:p>
            <a:endParaRPr lang="sl-SI" dirty="0"/>
          </a:p>
        </p:txBody>
      </p:sp>
      <p:pic>
        <p:nvPicPr>
          <p:cNvPr id="3" name="Slika 2">
            <a:extLst>
              <a:ext uri="{FF2B5EF4-FFF2-40B4-BE49-F238E27FC236}">
                <a16:creationId xmlns:a16="http://schemas.microsoft.com/office/drawing/2014/main" id="{F57097B6-5BF1-4705-A40C-008C1F8CF6AE}"/>
              </a:ext>
            </a:extLst>
          </p:cNvPr>
          <p:cNvPicPr>
            <a:picLocks noChangeAspect="1"/>
          </p:cNvPicPr>
          <p:nvPr/>
        </p:nvPicPr>
        <p:blipFill>
          <a:blip r:embed="rId3"/>
          <a:stretch>
            <a:fillRect/>
          </a:stretch>
        </p:blipFill>
        <p:spPr>
          <a:xfrm>
            <a:off x="6557611" y="2367979"/>
            <a:ext cx="5227989" cy="3562778"/>
          </a:xfrm>
          <a:prstGeom prst="rect">
            <a:avLst/>
          </a:prstGeom>
          <a:solidFill>
            <a:schemeClr val="bg2"/>
          </a:solidFill>
          <a:ln>
            <a:solidFill>
              <a:schemeClr val="bg2"/>
            </a:solidFill>
          </a:ln>
          <a:effectLst>
            <a:glow rad="63500">
              <a:schemeClr val="accent1">
                <a:satMod val="175000"/>
                <a:alpha val="40000"/>
              </a:schemeClr>
            </a:glow>
          </a:effectLst>
        </p:spPr>
      </p:pic>
    </p:spTree>
    <p:extLst>
      <p:ext uri="{BB962C8B-B14F-4D97-AF65-F5344CB8AC3E}">
        <p14:creationId xmlns:p14="http://schemas.microsoft.com/office/powerpoint/2010/main" val="2475883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a:extLst>
              <a:ext uri="{FF2B5EF4-FFF2-40B4-BE49-F238E27FC236}">
                <a16:creationId xmlns:a16="http://schemas.microsoft.com/office/drawing/2014/main" id="{58A13183-B1B6-4009-B893-308C0A298C8C}"/>
              </a:ext>
            </a:extLst>
          </p:cNvPr>
          <p:cNvSpPr txBox="1">
            <a:spLocks/>
          </p:cNvSpPr>
          <p:nvPr/>
        </p:nvSpPr>
        <p:spPr>
          <a:xfrm>
            <a:off x="490959" y="323603"/>
            <a:ext cx="10515600" cy="858978"/>
          </a:xfrm>
          <a:prstGeom prst="rect">
            <a:avLst/>
          </a:prstGeom>
          <a:noFill/>
          <a:ln>
            <a:noFill/>
          </a:ln>
        </p:spPr>
        <p:txBody>
          <a:bodyPr vert="horz" wrap="square" lIns="91440" tIns="45720" rIns="91440" bIns="45720" anchor="ctr" anchorCtr="0" compatLnSpc="1">
            <a:normAutofit fontScale="85000" lnSpcReduction="20000"/>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4000" b="1" dirty="0">
                <a:solidFill>
                  <a:srgbClr val="92D050"/>
                </a:solidFill>
                <a:latin typeface="Calibri"/>
              </a:rPr>
              <a:t>8. </a:t>
            </a:r>
            <a:r>
              <a:rPr lang="sl-SI" sz="2800" b="1" dirty="0">
                <a:solidFill>
                  <a:srgbClr val="92D050"/>
                </a:solidFill>
                <a:latin typeface="Calibri"/>
              </a:rPr>
              <a:t>Podrobneje: </a:t>
            </a:r>
            <a:r>
              <a:rPr lang="sl-SI" sz="4000" b="1" dirty="0">
                <a:solidFill>
                  <a:srgbClr val="92D050"/>
                </a:solidFill>
                <a:latin typeface="Calibri"/>
              </a:rPr>
              <a:t>Označitev projekta LEADER - s plakatom, tablo ali e-prikazovalnikom</a:t>
            </a:r>
          </a:p>
        </p:txBody>
      </p:sp>
      <p:sp>
        <p:nvSpPr>
          <p:cNvPr id="7" name="PoljeZBesedilom 6">
            <a:extLst>
              <a:ext uri="{FF2B5EF4-FFF2-40B4-BE49-F238E27FC236}">
                <a16:creationId xmlns:a16="http://schemas.microsoft.com/office/drawing/2014/main" id="{7677EC8C-7AEA-4286-A22D-CCCB4B47D358}"/>
              </a:ext>
            </a:extLst>
          </p:cNvPr>
          <p:cNvSpPr txBox="1"/>
          <p:nvPr/>
        </p:nvSpPr>
        <p:spPr>
          <a:xfrm>
            <a:off x="250382" y="1384529"/>
            <a:ext cx="6509850" cy="5386090"/>
          </a:xfrm>
          <a:prstGeom prst="rect">
            <a:avLst/>
          </a:prstGeom>
          <a:noFill/>
        </p:spPr>
        <p:txBody>
          <a:bodyPr wrap="square" rtlCol="0">
            <a:spAutoFit/>
          </a:bodyPr>
          <a:lstStyle/>
          <a:p>
            <a:pPr marL="285750" indent="-285750">
              <a:buFont typeface="Arial" panose="020B0604020202020204" pitchFamily="34" charset="0"/>
              <a:buChar char="•"/>
            </a:pPr>
            <a:r>
              <a:rPr lang="sl-SI" sz="1400" i="0" dirty="0">
                <a:solidFill>
                  <a:srgbClr val="000000"/>
                </a:solidFill>
                <a:effectLst/>
                <a:latin typeface="Roboto" panose="02000000000000000000" pitchFamily="2" charset="0"/>
              </a:rPr>
              <a:t>Kdo označi? </a:t>
            </a:r>
            <a:r>
              <a:rPr lang="sl-SI" sz="1400" b="1" i="0" dirty="0">
                <a:solidFill>
                  <a:srgbClr val="000000"/>
                </a:solidFill>
                <a:effectLst/>
                <a:latin typeface="Roboto" panose="02000000000000000000" pitchFamily="2" charset="0"/>
              </a:rPr>
              <a:t>Vsi upravičenci, ki v okviru projekta prejmejo sredstva, če je vrednost projekta (javne podpore) nad 10.000 EUR</a:t>
            </a:r>
          </a:p>
          <a:p>
            <a:pPr marL="285750" indent="-285750">
              <a:buFont typeface="Arial" panose="020B0604020202020204" pitchFamily="34" charset="0"/>
              <a:buChar char="•"/>
            </a:pPr>
            <a:r>
              <a:rPr lang="sl-SI" sz="1400" b="1" dirty="0">
                <a:solidFill>
                  <a:srgbClr val="000000"/>
                </a:solidFill>
                <a:latin typeface="Roboto" panose="02000000000000000000" pitchFamily="2" charset="0"/>
              </a:rPr>
              <a:t>Naj postavim plakat ali tablo</a:t>
            </a:r>
            <a:r>
              <a:rPr lang="sl-SI" sz="1400" dirty="0">
                <a:solidFill>
                  <a:srgbClr val="000000"/>
                </a:solidFill>
                <a:latin typeface="Roboto" panose="02000000000000000000" pitchFamily="2" charset="0"/>
              </a:rPr>
              <a:t>? Izbira je vaša, a zagotoviti morate vremensko odporen material (7. člen pravilnika, ki določa vidnost, obstojnost in vzdrževanje)</a:t>
            </a:r>
          </a:p>
          <a:p>
            <a:pPr marL="285750" indent="-285750">
              <a:buFont typeface="Arial" panose="020B0604020202020204" pitchFamily="34" charset="0"/>
              <a:buChar char="•"/>
            </a:pPr>
            <a:endParaRPr lang="sl-SI" sz="1400" i="0" dirty="0">
              <a:solidFill>
                <a:srgbClr val="000000"/>
              </a:solidFill>
              <a:effectLst/>
              <a:latin typeface="Roboto" panose="02000000000000000000" pitchFamily="2" charset="0"/>
            </a:endParaRPr>
          </a:p>
          <a:p>
            <a:pPr marL="285750" indent="-285750" algn="just">
              <a:buFont typeface="Arial" panose="020B0604020202020204" pitchFamily="34" charset="0"/>
              <a:buChar char="•"/>
            </a:pPr>
            <a:r>
              <a:rPr lang="sl-SI" sz="1400" dirty="0">
                <a:solidFill>
                  <a:srgbClr val="000000"/>
                </a:solidFill>
                <a:latin typeface="Roboto" panose="02000000000000000000" pitchFamily="2" charset="0"/>
              </a:rPr>
              <a:t>Kje označiti? </a:t>
            </a:r>
            <a:endParaRPr lang="sl-SI" sz="1400" dirty="0">
              <a:solidFill>
                <a:srgbClr val="212529"/>
              </a:solidFill>
              <a:latin typeface="Republika" panose="02000506040000020004" pitchFamily="2" charset="-18"/>
            </a:endParaRPr>
          </a:p>
          <a:p>
            <a:pPr marL="742950" lvl="1" indent="-285750" algn="just">
              <a:buFont typeface="Courier New" panose="02070309020205020404" pitchFamily="49" charset="0"/>
              <a:buChar char="o"/>
            </a:pPr>
            <a:r>
              <a:rPr lang="sl-SI" sz="1400" b="0" i="0" dirty="0">
                <a:solidFill>
                  <a:srgbClr val="212529"/>
                </a:solidFill>
                <a:effectLst/>
                <a:latin typeface="Republika" panose="02000506040000020004" pitchFamily="2" charset="-18"/>
              </a:rPr>
              <a:t>na lokaciji izvajanja operacije ali</a:t>
            </a:r>
          </a:p>
          <a:p>
            <a:pPr marL="742950" lvl="1" indent="-285750" algn="just">
              <a:buFont typeface="Courier New" panose="02070309020205020404" pitchFamily="49" charset="0"/>
              <a:buChar char="o"/>
            </a:pPr>
            <a:r>
              <a:rPr lang="sl-SI" sz="1400" b="0" i="0" dirty="0">
                <a:solidFill>
                  <a:srgbClr val="212529"/>
                </a:solidFill>
                <a:effectLst/>
                <a:latin typeface="Republika" panose="02000506040000020004" pitchFamily="2" charset="-18"/>
              </a:rPr>
              <a:t>na sedežu ali naslovu zavezanca za označevanje</a:t>
            </a:r>
          </a:p>
          <a:p>
            <a:endParaRPr lang="sl-SI" sz="1400" dirty="0">
              <a:solidFill>
                <a:srgbClr val="000000"/>
              </a:solidFill>
              <a:latin typeface="Roboto" panose="02000000000000000000" pitchFamily="2" charset="0"/>
            </a:endParaRPr>
          </a:p>
          <a:p>
            <a:pPr marL="285750" indent="-285750">
              <a:buFont typeface="Arial" panose="020B0604020202020204" pitchFamily="34" charset="0"/>
              <a:buChar char="•"/>
            </a:pPr>
            <a:r>
              <a:rPr lang="sl-SI" sz="1400" dirty="0">
                <a:solidFill>
                  <a:srgbClr val="000000"/>
                </a:solidFill>
                <a:latin typeface="Roboto" panose="02000000000000000000" pitchFamily="2" charset="0"/>
              </a:rPr>
              <a:t>Obvezni elementi:</a:t>
            </a:r>
          </a:p>
          <a:p>
            <a:pPr marL="285750" indent="-285750">
              <a:buFont typeface="Arial" panose="020B0604020202020204" pitchFamily="34" charset="0"/>
              <a:buChar char="•"/>
            </a:pPr>
            <a:endParaRPr lang="sl-SI" sz="1400" dirty="0">
              <a:solidFill>
                <a:srgbClr val="000000"/>
              </a:solidFill>
              <a:latin typeface="Roboto" panose="02000000000000000000" pitchFamily="2" charset="0"/>
            </a:endParaRPr>
          </a:p>
          <a:p>
            <a:pPr marL="742950" lvl="1" indent="-285750">
              <a:buFont typeface="Courier New" panose="02070309020205020404" pitchFamily="49" charset="0"/>
              <a:buChar char="o"/>
            </a:pPr>
            <a:r>
              <a:rPr lang="sl-SI" sz="1400" dirty="0">
                <a:solidFill>
                  <a:srgbClr val="000000"/>
                </a:solidFill>
                <a:latin typeface="Roboto" panose="02000000000000000000" pitchFamily="2" charset="0"/>
              </a:rPr>
              <a:t>Napis </a:t>
            </a:r>
            <a:r>
              <a:rPr lang="sl-SI" sz="1400" b="1" dirty="0">
                <a:solidFill>
                  <a:srgbClr val="000000"/>
                </a:solidFill>
                <a:latin typeface="Roboto" panose="02000000000000000000" pitchFamily="2" charset="0"/>
              </a:rPr>
              <a:t>„LEADER - Lokalni razvoj, ki ga vodi skupnost“ </a:t>
            </a:r>
            <a:r>
              <a:rPr lang="sl-SI" sz="1400" dirty="0">
                <a:solidFill>
                  <a:srgbClr val="000000"/>
                </a:solidFill>
                <a:latin typeface="Roboto" panose="02000000000000000000" pitchFamily="2" charset="0"/>
              </a:rPr>
              <a:t>(priporočilo </a:t>
            </a:r>
            <a:r>
              <a:rPr lang="sl-SI" sz="1400" dirty="0" err="1">
                <a:solidFill>
                  <a:srgbClr val="000000"/>
                </a:solidFill>
                <a:latin typeface="Roboto" panose="02000000000000000000" pitchFamily="2" charset="0"/>
              </a:rPr>
              <a:t>Evr</a:t>
            </a:r>
            <a:r>
              <a:rPr lang="sl-SI" sz="1400" dirty="0">
                <a:solidFill>
                  <a:srgbClr val="000000"/>
                </a:solidFill>
                <a:latin typeface="Roboto" panose="02000000000000000000" pitchFamily="2" charset="0"/>
              </a:rPr>
              <a:t>. komisije)</a:t>
            </a:r>
          </a:p>
          <a:p>
            <a:pPr marL="742950" lvl="1" indent="-285750">
              <a:buFont typeface="Courier New" panose="02070309020205020404" pitchFamily="49" charset="0"/>
              <a:buChar char="o"/>
            </a:pPr>
            <a:endParaRPr lang="sl-SI" sz="1400" dirty="0">
              <a:solidFill>
                <a:srgbClr val="000000"/>
              </a:solidFill>
              <a:latin typeface="Roboto" panose="02000000000000000000" pitchFamily="2" charset="0"/>
            </a:endParaRPr>
          </a:p>
          <a:p>
            <a:pPr marL="742950" lvl="1" indent="-285750">
              <a:buFont typeface="Courier New" panose="02070309020205020404" pitchFamily="49" charset="0"/>
              <a:buChar char="o"/>
            </a:pPr>
            <a:r>
              <a:rPr lang="sl-SI" sz="1400" dirty="0">
                <a:solidFill>
                  <a:srgbClr val="000000"/>
                </a:solidFill>
                <a:latin typeface="Roboto" panose="02000000000000000000" pitchFamily="2" charset="0"/>
              </a:rPr>
              <a:t>naziv in kratek opis projekta</a:t>
            </a:r>
          </a:p>
          <a:p>
            <a:pPr marL="742950" lvl="1" indent="-285750">
              <a:buFont typeface="Courier New" panose="02070309020205020404" pitchFamily="49" charset="0"/>
              <a:buChar char="o"/>
            </a:pPr>
            <a:endParaRPr lang="sl-SI" sz="1400" dirty="0">
              <a:solidFill>
                <a:srgbClr val="000000"/>
              </a:solidFill>
              <a:latin typeface="Roboto" panose="02000000000000000000" pitchFamily="2" charset="0"/>
            </a:endParaRPr>
          </a:p>
          <a:p>
            <a:pPr marL="742950" lvl="1" indent="-285750">
              <a:buFont typeface="Courier New" panose="02070309020205020404" pitchFamily="49" charset="0"/>
              <a:buChar char="o"/>
            </a:pPr>
            <a:r>
              <a:rPr lang="sl-SI" sz="1400" dirty="0">
                <a:solidFill>
                  <a:srgbClr val="000000"/>
                </a:solidFill>
                <a:latin typeface="Roboto" panose="02000000000000000000" pitchFamily="2" charset="0"/>
              </a:rPr>
              <a:t>komplet obveznih logotipov (3).</a:t>
            </a:r>
          </a:p>
          <a:p>
            <a:pPr marL="742950" lvl="1" indent="-285750">
              <a:buFont typeface="Courier New" panose="02070309020205020404" pitchFamily="49" charset="0"/>
              <a:buChar char="o"/>
            </a:pPr>
            <a:endParaRPr lang="sl-SI" sz="1400" b="0" i="0" dirty="0">
              <a:solidFill>
                <a:srgbClr val="000000"/>
              </a:solidFill>
              <a:effectLst/>
              <a:latin typeface="Roboto" panose="02000000000000000000" pitchFamily="2" charset="0"/>
            </a:endParaRPr>
          </a:p>
          <a:p>
            <a:pPr marL="285750" indent="-285750">
              <a:buFont typeface="Arial" panose="020B0604020202020204" pitchFamily="34" charset="0"/>
              <a:buChar char="•"/>
            </a:pPr>
            <a:r>
              <a:rPr lang="sl-SI" sz="1400" dirty="0">
                <a:solidFill>
                  <a:srgbClr val="000000"/>
                </a:solidFill>
                <a:latin typeface="Roboto" panose="02000000000000000000" pitchFamily="2" charset="0"/>
              </a:rPr>
              <a:t>Če zavezanec za označevanje izvaja več operacij (različnih intervencij ali več operacij znotraj ene intervencije) iz SN SKP, </a:t>
            </a:r>
            <a:r>
              <a:rPr lang="sl-SI" sz="1400" b="1" dirty="0">
                <a:solidFill>
                  <a:srgbClr val="000000"/>
                </a:solidFill>
                <a:latin typeface="Roboto" panose="02000000000000000000" pitchFamily="2" charset="0"/>
              </a:rPr>
              <a:t>lahko </a:t>
            </a:r>
            <a:r>
              <a:rPr lang="sl-SI" sz="1400" dirty="0">
                <a:solidFill>
                  <a:srgbClr val="000000"/>
                </a:solidFill>
                <a:latin typeface="Roboto" panose="02000000000000000000" pitchFamily="2" charset="0"/>
              </a:rPr>
              <a:t>vir sofinanciranja označi na skupnem plakatu, tabli oziroma e-prikazovalniku.</a:t>
            </a:r>
          </a:p>
          <a:p>
            <a:endParaRPr lang="sl-SI" b="1" dirty="0">
              <a:solidFill>
                <a:srgbClr val="000000"/>
              </a:solidFill>
              <a:latin typeface="Roboto" panose="02000000000000000000" pitchFamily="2" charset="0"/>
            </a:endParaRPr>
          </a:p>
          <a:p>
            <a:endParaRPr lang="sl-SI" dirty="0"/>
          </a:p>
        </p:txBody>
      </p:sp>
      <p:pic>
        <p:nvPicPr>
          <p:cNvPr id="3" name="Slika 2">
            <a:extLst>
              <a:ext uri="{FF2B5EF4-FFF2-40B4-BE49-F238E27FC236}">
                <a16:creationId xmlns:a16="http://schemas.microsoft.com/office/drawing/2014/main" id="{754360E0-64A5-4032-A6E2-B6341E28D0AE}"/>
              </a:ext>
            </a:extLst>
          </p:cNvPr>
          <p:cNvPicPr>
            <a:picLocks noChangeAspect="1"/>
          </p:cNvPicPr>
          <p:nvPr/>
        </p:nvPicPr>
        <p:blipFill>
          <a:blip r:embed="rId3"/>
          <a:stretch>
            <a:fillRect/>
          </a:stretch>
        </p:blipFill>
        <p:spPr>
          <a:xfrm>
            <a:off x="6760232" y="2228411"/>
            <a:ext cx="5297750" cy="3581951"/>
          </a:xfrm>
          <a:prstGeom prst="rect">
            <a:avLst/>
          </a:prstGeom>
          <a:ln>
            <a:solidFill>
              <a:schemeClr val="bg1">
                <a:lumMod val="85000"/>
              </a:schemeClr>
            </a:solidFill>
          </a:ln>
          <a:effectLst>
            <a:outerShdw blurRad="50800" dist="38100" dir="2700000" algn="tl" rotWithShape="0">
              <a:prstClr val="black">
                <a:alpha val="40000"/>
              </a:prstClr>
            </a:outerShdw>
            <a:softEdge rad="0"/>
          </a:effectLst>
        </p:spPr>
      </p:pic>
    </p:spTree>
    <p:extLst>
      <p:ext uri="{BB962C8B-B14F-4D97-AF65-F5344CB8AC3E}">
        <p14:creationId xmlns:p14="http://schemas.microsoft.com/office/powerpoint/2010/main" val="64091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Naslov 1">
            <a:extLst>
              <a:ext uri="{FF2B5EF4-FFF2-40B4-BE49-F238E27FC236}">
                <a16:creationId xmlns:a16="http://schemas.microsoft.com/office/drawing/2014/main" id="{60892028-983C-4BCD-8692-BF1099471E77}"/>
              </a:ext>
            </a:extLst>
          </p:cNvPr>
          <p:cNvSpPr txBox="1">
            <a:spLocks/>
          </p:cNvSpPr>
          <p:nvPr/>
        </p:nvSpPr>
        <p:spPr>
          <a:xfrm>
            <a:off x="838200" y="653938"/>
            <a:ext cx="10515600" cy="85897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4000" b="1" dirty="0">
                <a:solidFill>
                  <a:srgbClr val="92D050"/>
                </a:solidFill>
                <a:latin typeface="Calibri"/>
              </a:rPr>
              <a:t>1. Splošno</a:t>
            </a:r>
          </a:p>
        </p:txBody>
      </p:sp>
      <p:sp>
        <p:nvSpPr>
          <p:cNvPr id="9" name="Označba mesta vsebine 2">
            <a:extLst>
              <a:ext uri="{FF2B5EF4-FFF2-40B4-BE49-F238E27FC236}">
                <a16:creationId xmlns:a16="http://schemas.microsoft.com/office/drawing/2014/main" id="{5843A681-8721-4833-91DC-200C429AAE99}"/>
              </a:ext>
            </a:extLst>
          </p:cNvPr>
          <p:cNvSpPr txBox="1">
            <a:spLocks/>
          </p:cNvSpPr>
          <p:nvPr/>
        </p:nvSpPr>
        <p:spPr>
          <a:xfrm>
            <a:off x="838203" y="1512915"/>
            <a:ext cx="10515600" cy="5211976"/>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sl-SI" sz="2200" b="1" dirty="0">
                <a:latin typeface="+mn-lt"/>
              </a:rPr>
              <a:t>Zavezanec za označevanje</a:t>
            </a:r>
            <a:r>
              <a:rPr lang="sl-SI" sz="2200" dirty="0">
                <a:latin typeface="+mn-lt"/>
              </a:rPr>
              <a:t>: vsi upravičenci do sredstev iz intervencij Strateškega načrta skupne kmetijske politike 2023–2027, ki se financirajo iz Evropskega kmetijskega sklada za razvoj podeželja, z izjemo intervencij, vezanih na površine in živali (npr. KOPOP, DŽ,...)</a:t>
            </a:r>
          </a:p>
          <a:p>
            <a:pPr>
              <a:lnSpc>
                <a:spcPct val="80000"/>
              </a:lnSpc>
            </a:pPr>
            <a:r>
              <a:rPr lang="sl-SI" sz="2200" b="1" dirty="0">
                <a:latin typeface="+mn-lt"/>
              </a:rPr>
              <a:t>Trajanje obveznosti označitve: </a:t>
            </a:r>
            <a:r>
              <a:rPr lang="sl-SI" sz="2200" dirty="0">
                <a:latin typeface="+mn-lt"/>
              </a:rPr>
              <a:t>obveznost se prične v roku dveh mesecev od vročitve odločbe o pravici do sredstev in traja do zadnjega izplačila sredstev</a:t>
            </a:r>
          </a:p>
          <a:p>
            <a:pPr algn="l"/>
            <a:r>
              <a:rPr lang="sl-SI" sz="2200" b="1" dirty="0">
                <a:latin typeface="+mn-lt"/>
              </a:rPr>
              <a:t>Pravna podlaga: </a:t>
            </a:r>
            <a:r>
              <a:rPr lang="sl-SI" sz="2200" dirty="0">
                <a:latin typeface="+mn-lt"/>
              </a:rPr>
              <a:t>Pravilnik o označevanju vira sofinanciranja iz strateškega načrta skupne kmetijske politike 2023-2027 </a:t>
            </a:r>
            <a:r>
              <a:rPr lang="pl-PL" sz="2200" i="0" dirty="0">
                <a:solidFill>
                  <a:srgbClr val="79AB14"/>
                </a:solidFill>
                <a:effectLst/>
                <a:latin typeface="+mn-lt"/>
                <a:hlinkClick r:id="rId3"/>
              </a:rPr>
              <a:t>(Uradni list RS, št. 28/2025)</a:t>
            </a:r>
            <a:endParaRPr lang="pl-PL" sz="2200" dirty="0">
              <a:solidFill>
                <a:srgbClr val="79AB14"/>
              </a:solidFill>
              <a:latin typeface="+mn-lt"/>
            </a:endParaRPr>
          </a:p>
          <a:p>
            <a:pPr marL="457200" lvl="1" indent="0">
              <a:lnSpc>
                <a:spcPct val="80000"/>
              </a:lnSpc>
              <a:buNone/>
            </a:pPr>
            <a:r>
              <a:rPr lang="sl-SI" sz="1800" dirty="0">
                <a:latin typeface="+mn-lt"/>
              </a:rPr>
              <a:t>S tem pravilnikom je prenehal veljati predhodni pravilnik z istim naslovom (Uradni list RS, št. 77/23).</a:t>
            </a:r>
            <a:endParaRPr lang="sl-SI" sz="2200" dirty="0">
              <a:latin typeface="+mn-lt"/>
            </a:endParaRPr>
          </a:p>
          <a:p>
            <a:pPr>
              <a:lnSpc>
                <a:spcPct val="80000"/>
              </a:lnSpc>
            </a:pPr>
            <a:r>
              <a:rPr lang="sl-SI" sz="2200" b="1" dirty="0">
                <a:latin typeface="+mn-lt"/>
              </a:rPr>
              <a:t>Prehodne določbe </a:t>
            </a:r>
            <a:r>
              <a:rPr lang="sl-SI" sz="2200" dirty="0">
                <a:latin typeface="+mn-lt"/>
              </a:rPr>
              <a:t>novega pravilnika določajo, da se postopki, ki so se začeli pred uveljavitvijo novega pravilnika, izvedejo po določbah novega pravilnika oziroma vse obveznosti označevanja, ki so se začele po starem pravilniku, nadaljujejo po pravilih novega.</a:t>
            </a:r>
          </a:p>
          <a:p>
            <a:pPr>
              <a:lnSpc>
                <a:spcPct val="80000"/>
              </a:lnSpc>
            </a:pPr>
            <a:r>
              <a:rPr lang="sl-SI" sz="2200" b="1" i="0" dirty="0">
                <a:solidFill>
                  <a:srgbClr val="000000"/>
                </a:solidFill>
                <a:effectLst/>
                <a:latin typeface="+mn-lt"/>
              </a:rPr>
              <a:t>Sankcije</a:t>
            </a:r>
            <a:r>
              <a:rPr lang="sl-SI" sz="2200" b="0" i="0" dirty="0">
                <a:solidFill>
                  <a:srgbClr val="000000"/>
                </a:solidFill>
                <a:effectLst/>
                <a:latin typeface="+mn-lt"/>
              </a:rPr>
              <a:t> za neupoštevanje pravil označevanja so opredeljene v </a:t>
            </a:r>
            <a:r>
              <a:rPr lang="sl-SI" sz="2200" b="0" i="0" u="sng" dirty="0">
                <a:solidFill>
                  <a:srgbClr val="000000"/>
                </a:solidFill>
                <a:effectLst/>
                <a:latin typeface="+mn-lt"/>
                <a:hlinkClick r:id="rId4"/>
              </a:rPr>
              <a:t>Uredbi o izvajanju lokalnega razvoja, ki ga vodi skupnost, v obdobju do leta 2027</a:t>
            </a:r>
            <a:r>
              <a:rPr lang="sl-SI" sz="2200" u="sng" dirty="0">
                <a:latin typeface="+mn-lt"/>
              </a:rPr>
              <a:t> </a:t>
            </a:r>
            <a:r>
              <a:rPr lang="sl-SI" sz="2200" dirty="0">
                <a:latin typeface="+mn-lt"/>
              </a:rPr>
              <a:t>(Priloga 3)</a:t>
            </a:r>
          </a:p>
          <a:p>
            <a:pPr>
              <a:lnSpc>
                <a:spcPct val="80000"/>
              </a:lnSpc>
            </a:pPr>
            <a:r>
              <a:rPr lang="sl-SI" sz="2200" b="0" i="0" dirty="0">
                <a:solidFill>
                  <a:srgbClr val="000000"/>
                </a:solidFill>
                <a:effectLst/>
                <a:latin typeface="+mn-lt"/>
              </a:rPr>
              <a:t>Spletna stran </a:t>
            </a:r>
            <a:r>
              <a:rPr lang="sl-SI" sz="2200" dirty="0">
                <a:latin typeface="+mn-lt"/>
              </a:rPr>
              <a:t>s podrobnimi navodili in logotipi: </a:t>
            </a:r>
            <a:r>
              <a:rPr lang="sl-SI" sz="2200" dirty="0">
                <a:latin typeface="+mn-lt"/>
                <a:hlinkClick r:id="rId5"/>
              </a:rPr>
              <a:t>https://skp.si/skupna-kmetijska-politika-2023-2027/oznacevanje-vira-sofinanciranja-iz-sn-skp-2023-2027</a:t>
            </a:r>
            <a:endParaRPr lang="sl-SI" sz="2200" dirty="0">
              <a:latin typeface="+mn-lt"/>
            </a:endParaRPr>
          </a:p>
          <a:p>
            <a:pPr>
              <a:lnSpc>
                <a:spcPct val="80000"/>
              </a:lnSpc>
            </a:pPr>
            <a:endParaRPr lang="sl-SI" sz="2200" b="0" i="0" dirty="0">
              <a:solidFill>
                <a:srgbClr val="000000"/>
              </a:solidFill>
              <a:effectLst/>
              <a:latin typeface="+mn-lt"/>
            </a:endParaRPr>
          </a:p>
          <a:p>
            <a:pPr marL="0" indent="0">
              <a:lnSpc>
                <a:spcPct val="80000"/>
              </a:lnSpc>
              <a:buFont typeface="Arial" pitchFamily="34"/>
              <a:buNone/>
            </a:pPr>
            <a:endParaRPr lang="sl-SI" sz="2000" dirty="0"/>
          </a:p>
          <a:p>
            <a:pPr marL="0" indent="0">
              <a:lnSpc>
                <a:spcPct val="80000"/>
              </a:lnSpc>
              <a:buFont typeface="Arial" pitchFamily="34"/>
              <a:buNone/>
            </a:pPr>
            <a:endParaRPr lang="sl-SI"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a:extLst>
              <a:ext uri="{FF2B5EF4-FFF2-40B4-BE49-F238E27FC236}">
                <a16:creationId xmlns:a16="http://schemas.microsoft.com/office/drawing/2014/main" id="{60892028-983C-4BCD-8692-BF1099471E77}"/>
              </a:ext>
            </a:extLst>
          </p:cNvPr>
          <p:cNvSpPr txBox="1">
            <a:spLocks/>
          </p:cNvSpPr>
          <p:nvPr/>
        </p:nvSpPr>
        <p:spPr>
          <a:xfrm>
            <a:off x="838200" y="653938"/>
            <a:ext cx="10515600" cy="85897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4000" b="1" dirty="0">
                <a:solidFill>
                  <a:srgbClr val="92D050"/>
                </a:solidFill>
                <a:latin typeface="Calibri"/>
              </a:rPr>
              <a:t>2. Bistvene novosti</a:t>
            </a:r>
          </a:p>
        </p:txBody>
      </p:sp>
      <p:sp>
        <p:nvSpPr>
          <p:cNvPr id="9" name="Označba mesta vsebine 2">
            <a:extLst>
              <a:ext uri="{FF2B5EF4-FFF2-40B4-BE49-F238E27FC236}">
                <a16:creationId xmlns:a16="http://schemas.microsoft.com/office/drawing/2014/main" id="{5843A681-8721-4833-91DC-200C429AAE99}"/>
              </a:ext>
            </a:extLst>
          </p:cNvPr>
          <p:cNvSpPr txBox="1">
            <a:spLocks/>
          </p:cNvSpPr>
          <p:nvPr/>
        </p:nvSpPr>
        <p:spPr>
          <a:xfrm>
            <a:off x="838202" y="1512915"/>
            <a:ext cx="11078779" cy="5104015"/>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Char char="-"/>
            </a:pPr>
            <a:r>
              <a:rPr lang="sl-SI" sz="2000" dirty="0"/>
              <a:t>Ni več „starega“ logotipa LEADER, ker bi šlo za dvojno označevanje EU</a:t>
            </a:r>
          </a:p>
          <a:p>
            <a:pPr>
              <a:lnSpc>
                <a:spcPct val="80000"/>
              </a:lnSpc>
              <a:buFontTx/>
              <a:buChar char="-"/>
            </a:pPr>
            <a:endParaRPr lang="sl-SI" sz="2000" dirty="0"/>
          </a:p>
          <a:p>
            <a:pPr>
              <a:lnSpc>
                <a:spcPct val="80000"/>
              </a:lnSpc>
              <a:buFontTx/>
              <a:buChar char="-"/>
            </a:pPr>
            <a:endParaRPr lang="sl-SI" sz="2000" dirty="0"/>
          </a:p>
          <a:p>
            <a:pPr>
              <a:lnSpc>
                <a:spcPct val="80000"/>
              </a:lnSpc>
              <a:buFontTx/>
              <a:buChar char="-"/>
            </a:pPr>
            <a:r>
              <a:rPr lang="sl-SI" sz="2000" dirty="0">
                <a:solidFill>
                  <a:srgbClr val="FF0000"/>
                </a:solidFill>
              </a:rPr>
              <a:t>Novo! </a:t>
            </a:r>
            <a:r>
              <a:rPr lang="sl-SI" sz="2000" dirty="0" err="1"/>
              <a:t>Evr</a:t>
            </a:r>
            <a:r>
              <a:rPr lang="sl-SI" sz="2000" dirty="0"/>
              <a:t>. komisija </a:t>
            </a:r>
            <a:r>
              <a:rPr lang="sl-SI" sz="2000" b="1" dirty="0"/>
              <a:t>priporoča</a:t>
            </a:r>
            <a:r>
              <a:rPr lang="sl-SI" sz="2000" dirty="0"/>
              <a:t> uporabo besedne oznake „</a:t>
            </a:r>
            <a:r>
              <a:rPr lang="sl-SI" sz="2000" b="1" dirty="0"/>
              <a:t>LEADER/CLLD - Lokalni razvoj, ki ga vodi skupnost</a:t>
            </a:r>
            <a:r>
              <a:rPr lang="sl-SI" sz="2000" dirty="0"/>
              <a:t>“ (za podporo upravljanja LAS) oz. „</a:t>
            </a:r>
            <a:r>
              <a:rPr lang="sl-SI" sz="2000" b="1" dirty="0"/>
              <a:t>LEADER - Lokalni razvoj, ki ga vodi skupnost</a:t>
            </a:r>
            <a:r>
              <a:rPr lang="sl-SI" sz="2000" dirty="0"/>
              <a:t>“ (za LEADER projekte)</a:t>
            </a:r>
            <a:endParaRPr lang="sl-SI" sz="2000" b="1" dirty="0"/>
          </a:p>
          <a:p>
            <a:pPr marL="0" indent="0">
              <a:lnSpc>
                <a:spcPct val="80000"/>
              </a:lnSpc>
              <a:buNone/>
            </a:pPr>
            <a:r>
              <a:rPr lang="sl-SI" sz="2000" b="1" dirty="0"/>
              <a:t>     </a:t>
            </a:r>
            <a:r>
              <a:rPr lang="sl-SI" sz="1800" b="1" dirty="0">
                <a:solidFill>
                  <a:srgbClr val="0070C0"/>
                </a:solidFill>
              </a:rPr>
              <a:t>-&gt;  to opredeljuje dokument </a:t>
            </a:r>
            <a:r>
              <a:rPr lang="sl-SI" sz="1800" b="1" dirty="0" err="1">
                <a:solidFill>
                  <a:srgbClr val="0070C0"/>
                </a:solidFill>
              </a:rPr>
              <a:t>Evr</a:t>
            </a:r>
            <a:r>
              <a:rPr lang="sl-SI" sz="1800" b="1" dirty="0">
                <a:solidFill>
                  <a:srgbClr val="0070C0"/>
                </a:solidFill>
              </a:rPr>
              <a:t>. komisije: </a:t>
            </a:r>
            <a:r>
              <a:rPr lang="en-US" sz="1800" dirty="0">
                <a:solidFill>
                  <a:srgbClr val="0070C0"/>
                </a:solidFill>
                <a:latin typeface="arial" panose="020B0604020202020204" pitchFamily="34" charset="0"/>
                <a:hlinkClick r:id="rId2"/>
              </a:rPr>
              <a:t>Guidance on the use of the visual identification of LEADER</a:t>
            </a:r>
            <a:r>
              <a:rPr lang="sl-SI" sz="1800" dirty="0">
                <a:solidFill>
                  <a:srgbClr val="0070C0"/>
                </a:solidFill>
                <a:latin typeface="arial" panose="020B0604020202020204" pitchFamily="34" charset="0"/>
                <a:hlinkClick r:id="rId2"/>
              </a:rPr>
              <a:t> </a:t>
            </a:r>
            <a:endParaRPr lang="sl-SI" sz="2000" dirty="0">
              <a:solidFill>
                <a:srgbClr val="0070C0"/>
              </a:solidFill>
              <a:latin typeface="arial" panose="020B0604020202020204" pitchFamily="34" charset="0"/>
            </a:endParaRPr>
          </a:p>
          <a:p>
            <a:pPr>
              <a:lnSpc>
                <a:spcPct val="80000"/>
              </a:lnSpc>
              <a:buFontTx/>
              <a:buChar char="-"/>
            </a:pPr>
            <a:endParaRPr lang="sl-SI" sz="2000" b="1" dirty="0"/>
          </a:p>
        </p:txBody>
      </p:sp>
      <p:pic>
        <p:nvPicPr>
          <p:cNvPr id="3" name="Slika 2">
            <a:extLst>
              <a:ext uri="{FF2B5EF4-FFF2-40B4-BE49-F238E27FC236}">
                <a16:creationId xmlns:a16="http://schemas.microsoft.com/office/drawing/2014/main" id="{BAC1935A-21AA-4683-A1C1-09F9F6D2BFC4}"/>
              </a:ext>
            </a:extLst>
          </p:cNvPr>
          <p:cNvPicPr>
            <a:picLocks noChangeAspect="1"/>
          </p:cNvPicPr>
          <p:nvPr/>
        </p:nvPicPr>
        <p:blipFill>
          <a:blip r:embed="rId3"/>
          <a:stretch>
            <a:fillRect/>
          </a:stretch>
        </p:blipFill>
        <p:spPr>
          <a:xfrm>
            <a:off x="1297791" y="1843240"/>
            <a:ext cx="4915586" cy="762106"/>
          </a:xfrm>
          <a:prstGeom prst="rect">
            <a:avLst/>
          </a:prstGeom>
        </p:spPr>
      </p:pic>
      <p:pic>
        <p:nvPicPr>
          <p:cNvPr id="16" name="Slika 15">
            <a:extLst>
              <a:ext uri="{FF2B5EF4-FFF2-40B4-BE49-F238E27FC236}">
                <a16:creationId xmlns:a16="http://schemas.microsoft.com/office/drawing/2014/main" id="{18F374B9-35EC-4589-A72A-FF0178EE1ACB}"/>
              </a:ext>
            </a:extLst>
          </p:cNvPr>
          <p:cNvPicPr>
            <a:picLocks noChangeAspect="1"/>
          </p:cNvPicPr>
          <p:nvPr/>
        </p:nvPicPr>
        <p:blipFill>
          <a:blip r:embed="rId4"/>
          <a:stretch>
            <a:fillRect/>
          </a:stretch>
        </p:blipFill>
        <p:spPr>
          <a:xfrm>
            <a:off x="2369469" y="3851797"/>
            <a:ext cx="3843908" cy="2723709"/>
          </a:xfrm>
          <a:prstGeom prst="rect">
            <a:avLst/>
          </a:prstGeom>
          <a:ln>
            <a:solidFill>
              <a:schemeClr val="accent1">
                <a:lumMod val="40000"/>
                <a:lumOff val="60000"/>
              </a:schemeClr>
            </a:solidFill>
          </a:ln>
          <a:effectLst>
            <a:glow rad="63500">
              <a:schemeClr val="accent1">
                <a:satMod val="175000"/>
                <a:alpha val="40000"/>
              </a:schemeClr>
            </a:glow>
            <a:outerShdw blurRad="50800" dist="38100" dir="10800000" algn="r" rotWithShape="0">
              <a:prstClr val="black">
                <a:alpha val="40000"/>
              </a:prstClr>
            </a:outerShdw>
          </a:effectLst>
        </p:spPr>
      </p:pic>
      <p:pic>
        <p:nvPicPr>
          <p:cNvPr id="18" name="Slika 17">
            <a:extLst>
              <a:ext uri="{FF2B5EF4-FFF2-40B4-BE49-F238E27FC236}">
                <a16:creationId xmlns:a16="http://schemas.microsoft.com/office/drawing/2014/main" id="{7FA8AB51-76A5-44E3-B35F-CF8002D401EB}"/>
              </a:ext>
            </a:extLst>
          </p:cNvPr>
          <p:cNvPicPr>
            <a:picLocks noChangeAspect="1"/>
          </p:cNvPicPr>
          <p:nvPr/>
        </p:nvPicPr>
        <p:blipFill>
          <a:blip r:embed="rId5"/>
          <a:stretch>
            <a:fillRect/>
          </a:stretch>
        </p:blipFill>
        <p:spPr>
          <a:xfrm>
            <a:off x="7953699" y="3744478"/>
            <a:ext cx="3941752" cy="918962"/>
          </a:xfrm>
          <a:prstGeom prst="rect">
            <a:avLst/>
          </a:prstGeom>
        </p:spPr>
      </p:pic>
      <p:sp>
        <p:nvSpPr>
          <p:cNvPr id="19" name="Elipsa 18">
            <a:extLst>
              <a:ext uri="{FF2B5EF4-FFF2-40B4-BE49-F238E27FC236}">
                <a16:creationId xmlns:a16="http://schemas.microsoft.com/office/drawing/2014/main" id="{E83E0E7E-C612-499F-9989-C42B1B4920A7}"/>
              </a:ext>
            </a:extLst>
          </p:cNvPr>
          <p:cNvSpPr/>
          <p:nvPr/>
        </p:nvSpPr>
        <p:spPr>
          <a:xfrm>
            <a:off x="7850221" y="3604724"/>
            <a:ext cx="3843908" cy="1424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0" name="Elipsa 19">
            <a:extLst>
              <a:ext uri="{FF2B5EF4-FFF2-40B4-BE49-F238E27FC236}">
                <a16:creationId xmlns:a16="http://schemas.microsoft.com/office/drawing/2014/main" id="{36E9861A-4600-444F-9CF4-AB645D0C66BF}"/>
              </a:ext>
            </a:extLst>
          </p:cNvPr>
          <p:cNvSpPr/>
          <p:nvPr/>
        </p:nvSpPr>
        <p:spPr>
          <a:xfrm>
            <a:off x="5334224" y="3662911"/>
            <a:ext cx="893392" cy="3777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22" name="Raven puščični povezovalnik 21">
            <a:extLst>
              <a:ext uri="{FF2B5EF4-FFF2-40B4-BE49-F238E27FC236}">
                <a16:creationId xmlns:a16="http://schemas.microsoft.com/office/drawing/2014/main" id="{975EDE14-035F-42C9-B744-01016E9F0BEF}"/>
              </a:ext>
            </a:extLst>
          </p:cNvPr>
          <p:cNvCxnSpPr/>
          <p:nvPr/>
        </p:nvCxnSpPr>
        <p:spPr>
          <a:xfrm>
            <a:off x="6266166" y="3815542"/>
            <a:ext cx="1584055" cy="225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ljeZBesedilom 3">
            <a:extLst>
              <a:ext uri="{FF2B5EF4-FFF2-40B4-BE49-F238E27FC236}">
                <a16:creationId xmlns:a16="http://schemas.microsoft.com/office/drawing/2014/main" id="{C7CF0701-93A8-464B-BA80-5CB505A13FFB}"/>
              </a:ext>
            </a:extLst>
          </p:cNvPr>
          <p:cNvSpPr txBox="1"/>
          <p:nvPr/>
        </p:nvSpPr>
        <p:spPr>
          <a:xfrm>
            <a:off x="6377591" y="5595634"/>
            <a:ext cx="4046569" cy="954107"/>
          </a:xfrm>
          <a:prstGeom prst="rect">
            <a:avLst/>
          </a:prstGeom>
          <a:noFill/>
        </p:spPr>
        <p:txBody>
          <a:bodyPr wrap="square" rtlCol="0">
            <a:spAutoFit/>
          </a:bodyPr>
          <a:lstStyle/>
          <a:p>
            <a:r>
              <a:rPr lang="sl-SI" sz="1400" dirty="0"/>
              <a:t>Primer označitve spletne </a:t>
            </a:r>
            <a:r>
              <a:rPr lang="sl-SI" sz="1400"/>
              <a:t>strani z </a:t>
            </a:r>
            <a:r>
              <a:rPr lang="sl-SI" sz="1400" dirty="0"/>
              <a:t>novo vizualno identiteto za LEADER, ki je na spletni strani umeščena zgoraj desno, to je ločeno od obveznega kompleta logotipov iz pravilnika (spodaj desno).</a:t>
            </a:r>
          </a:p>
        </p:txBody>
      </p:sp>
    </p:spTree>
    <p:extLst>
      <p:ext uri="{BB962C8B-B14F-4D97-AF65-F5344CB8AC3E}">
        <p14:creationId xmlns:p14="http://schemas.microsoft.com/office/powerpoint/2010/main" val="51564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DBC856-9081-48AA-9070-205FB9BF8768}"/>
              </a:ext>
            </a:extLst>
          </p:cNvPr>
          <p:cNvSpPr>
            <a:spLocks noGrp="1"/>
          </p:cNvSpPr>
          <p:nvPr>
            <p:ph type="title"/>
          </p:nvPr>
        </p:nvSpPr>
        <p:spPr/>
        <p:txBody>
          <a:bodyPr/>
          <a:lstStyle/>
          <a:p>
            <a:r>
              <a:rPr lang="sl-SI" sz="4000" b="1" dirty="0">
                <a:solidFill>
                  <a:srgbClr val="92D050"/>
                </a:solidFill>
                <a:latin typeface="Calibri"/>
                <a:ea typeface="+mn-ea"/>
                <a:cs typeface="+mn-cs"/>
              </a:rPr>
              <a:t>Smernice </a:t>
            </a:r>
            <a:r>
              <a:rPr lang="sl-SI" sz="4000" b="1" dirty="0" err="1">
                <a:solidFill>
                  <a:srgbClr val="92D050"/>
                </a:solidFill>
                <a:latin typeface="Calibri"/>
                <a:ea typeface="+mn-ea"/>
                <a:cs typeface="+mn-cs"/>
              </a:rPr>
              <a:t>Evr</a:t>
            </a:r>
            <a:r>
              <a:rPr lang="sl-SI" sz="4000" b="1" dirty="0">
                <a:solidFill>
                  <a:srgbClr val="92D050"/>
                </a:solidFill>
                <a:latin typeface="Calibri"/>
                <a:ea typeface="+mn-ea"/>
                <a:cs typeface="+mn-cs"/>
              </a:rPr>
              <a:t>. komisije glede nove vizualne identitete za LEADER:</a:t>
            </a:r>
          </a:p>
        </p:txBody>
      </p:sp>
      <p:sp>
        <p:nvSpPr>
          <p:cNvPr id="3" name="Označba mesta vsebine 2">
            <a:extLst>
              <a:ext uri="{FF2B5EF4-FFF2-40B4-BE49-F238E27FC236}">
                <a16:creationId xmlns:a16="http://schemas.microsoft.com/office/drawing/2014/main" id="{1DB4C0C6-A2BE-4F4C-8B52-60FEAF0FC0FF}"/>
              </a:ext>
            </a:extLst>
          </p:cNvPr>
          <p:cNvSpPr>
            <a:spLocks noGrp="1"/>
          </p:cNvSpPr>
          <p:nvPr>
            <p:ph idx="1"/>
          </p:nvPr>
        </p:nvSpPr>
        <p:spPr>
          <a:xfrm>
            <a:off x="838200" y="1743769"/>
            <a:ext cx="10515600" cy="4555981"/>
          </a:xfrm>
        </p:spPr>
        <p:txBody>
          <a:bodyPr>
            <a:normAutofit fontScale="25000" lnSpcReduction="20000"/>
          </a:bodyPr>
          <a:lstStyle/>
          <a:p>
            <a:r>
              <a:rPr lang="sl-SI" sz="7200" dirty="0"/>
              <a:t>Z novim pravilnikom je prenehala veljati obveznost uporabe „starega“ logotipa LEADER.</a:t>
            </a:r>
          </a:p>
          <a:p>
            <a:endParaRPr lang="sl-SI" sz="7200" dirty="0"/>
          </a:p>
          <a:p>
            <a:r>
              <a:rPr lang="sl-SI" sz="7200" dirty="0"/>
              <a:t>Smernice za novo vizualno identiteto LEADER (dokument z naslovom </a:t>
            </a:r>
            <a:r>
              <a:rPr lang="sl-SI" sz="7200" i="1" dirty="0" err="1"/>
              <a:t>Guidelines</a:t>
            </a:r>
            <a:r>
              <a:rPr lang="sl-SI" sz="7200" i="1" dirty="0"/>
              <a:t> </a:t>
            </a:r>
            <a:r>
              <a:rPr lang="sl-SI" sz="7200" i="1" dirty="0" err="1"/>
              <a:t>for</a:t>
            </a:r>
            <a:r>
              <a:rPr lang="sl-SI" sz="7200" i="1" dirty="0"/>
              <a:t> </a:t>
            </a:r>
            <a:r>
              <a:rPr lang="sl-SI" sz="7200" i="1" dirty="0" err="1"/>
              <a:t>the</a:t>
            </a:r>
            <a:r>
              <a:rPr lang="sl-SI" sz="7200" i="1" dirty="0"/>
              <a:t> </a:t>
            </a:r>
            <a:r>
              <a:rPr lang="sl-SI" sz="7200" i="1" dirty="0" err="1"/>
              <a:t>visual</a:t>
            </a:r>
            <a:r>
              <a:rPr lang="sl-SI" sz="7200" i="1" dirty="0"/>
              <a:t> </a:t>
            </a:r>
            <a:r>
              <a:rPr lang="sl-SI" sz="7200" i="1" dirty="0" err="1"/>
              <a:t>identification</a:t>
            </a:r>
            <a:r>
              <a:rPr lang="sl-SI" sz="7200" i="1" dirty="0"/>
              <a:t> </a:t>
            </a:r>
            <a:r>
              <a:rPr lang="sl-SI" sz="7200" i="1" dirty="0" err="1"/>
              <a:t>of</a:t>
            </a:r>
            <a:r>
              <a:rPr lang="sl-SI" sz="7200" i="1" dirty="0"/>
              <a:t> LEADER </a:t>
            </a:r>
            <a:r>
              <a:rPr lang="sl-SI" sz="7200" i="1" dirty="0" err="1"/>
              <a:t>intervention</a:t>
            </a:r>
            <a:r>
              <a:rPr lang="sl-SI" sz="7200" i="1" dirty="0"/>
              <a:t> in </a:t>
            </a:r>
            <a:r>
              <a:rPr lang="sl-SI" sz="7200" i="1" dirty="0" err="1"/>
              <a:t>the</a:t>
            </a:r>
            <a:r>
              <a:rPr lang="sl-SI" sz="7200" i="1" dirty="0"/>
              <a:t> CAP </a:t>
            </a:r>
            <a:r>
              <a:rPr lang="sl-SI" sz="7200" i="1" dirty="0" err="1"/>
              <a:t>Strategic</a:t>
            </a:r>
            <a:r>
              <a:rPr lang="sl-SI" sz="7200" i="1" dirty="0"/>
              <a:t> </a:t>
            </a:r>
            <a:r>
              <a:rPr lang="sl-SI" sz="7200" i="1" dirty="0" err="1"/>
              <a:t>Plans</a:t>
            </a:r>
            <a:r>
              <a:rPr lang="sl-SI" sz="7200" i="1" dirty="0"/>
              <a:t> 2023–27) </a:t>
            </a:r>
            <a:r>
              <a:rPr lang="sl-SI" sz="7200" dirty="0"/>
              <a:t>so objavljene na uradni spletni strani EU CAP </a:t>
            </a:r>
            <a:r>
              <a:rPr lang="sl-SI" sz="7200" dirty="0" err="1"/>
              <a:t>Network</a:t>
            </a:r>
            <a:r>
              <a:rPr lang="sl-SI" sz="7200" dirty="0"/>
              <a:t>: </a:t>
            </a:r>
            <a:r>
              <a:rPr lang="sl-SI" sz="7200" dirty="0">
                <a:hlinkClick r:id="rId2"/>
              </a:rPr>
              <a:t>https://eu-cap-network.ec.europa.eu/sites/default/files/2024-10/guidance-on-the-use-of-the-visual-identification-of-LEADER.pdf</a:t>
            </a:r>
            <a:endParaRPr lang="sl-SI" sz="7200" dirty="0"/>
          </a:p>
          <a:p>
            <a:endParaRPr lang="sl-SI" sz="7200" dirty="0"/>
          </a:p>
          <a:p>
            <a:r>
              <a:rPr lang="sl-SI" sz="7200" dirty="0"/>
              <a:t>Evropska komisija je opustila uporabo starega logotipa LEADER in priporoča, da enako storijo tudi nacionalni organi. Namesto tega naj se uporablja priporočena </a:t>
            </a:r>
            <a:r>
              <a:rPr lang="sl-SI" sz="7200" b="1" dirty="0"/>
              <a:t>besedna oznaka "LEADER – Lokalni razvoj, ki ga vodi skupnost" </a:t>
            </a:r>
            <a:r>
              <a:rPr lang="sl-SI" sz="7200" dirty="0"/>
              <a:t>v primeru označitve LEADER projekta</a:t>
            </a:r>
            <a:r>
              <a:rPr lang="sl-SI" sz="7200" b="1" dirty="0"/>
              <a:t> </a:t>
            </a:r>
            <a:r>
              <a:rPr lang="sl-SI" sz="7200" dirty="0"/>
              <a:t>oziroma</a:t>
            </a:r>
            <a:r>
              <a:rPr lang="sl-SI" sz="7200" b="1" dirty="0"/>
              <a:t> "LEADER/CLLD – Lokalni razvoj, ki ga vodi skupnost" </a:t>
            </a:r>
            <a:r>
              <a:rPr lang="sl-SI" sz="7200" dirty="0"/>
              <a:t>v primeru podpore za upravljanje LAS. Pri že natisnjenem gradivu pa se uporablja pragmatičen pristop.</a:t>
            </a:r>
          </a:p>
          <a:p>
            <a:endParaRPr lang="sl-SI" sz="7200" dirty="0"/>
          </a:p>
          <a:p>
            <a:r>
              <a:rPr lang="sl-SI" sz="7200" dirty="0"/>
              <a:t>Smernice vključujejo priporočila glede uporabe pisav (npr. </a:t>
            </a:r>
            <a:r>
              <a:rPr lang="sl-SI" sz="7200" dirty="0" err="1"/>
              <a:t>Arial</a:t>
            </a:r>
            <a:r>
              <a:rPr lang="sl-SI" sz="7200" dirty="0"/>
              <a:t> </a:t>
            </a:r>
            <a:r>
              <a:rPr lang="sl-SI" sz="7200" dirty="0" err="1"/>
              <a:t>Bold</a:t>
            </a:r>
            <a:r>
              <a:rPr lang="sl-SI" sz="7200" dirty="0"/>
              <a:t>, Roboto), barv (npr. bela, zelena), slogana »Lokalni razvoj, ki ga vodi skupnost« ter pravilno uporabo emblema EU z navedbo »Sofinancira Evropska unija«. Prav tako vsebujejo primere uporabe na različnih komunikacijskih materialih, kot so plakati, spletne strani in družbena omrežja.</a:t>
            </a:r>
          </a:p>
          <a:p>
            <a:pPr marL="0" indent="0">
              <a:buNone/>
            </a:pPr>
            <a:endParaRPr lang="sl-SI" sz="7200" dirty="0"/>
          </a:p>
          <a:p>
            <a:r>
              <a:rPr lang="sl-SI" sz="7200" dirty="0"/>
              <a:t>V smernicah je priporočenih nekaj pisav in barv. </a:t>
            </a:r>
            <a:r>
              <a:rPr lang="sl-SI" sz="7200" b="1" u="sng" dirty="0"/>
              <a:t>Ker pa to ni logotip, ne morejo omejiti izbire barv in pisav le na tiste, ki so navedene v smernicah, zato so možna odstopanja</a:t>
            </a:r>
            <a:r>
              <a:rPr lang="sl-SI" sz="7200" dirty="0"/>
              <a:t>.</a:t>
            </a:r>
          </a:p>
          <a:p>
            <a:endParaRPr lang="sl-SI" dirty="0"/>
          </a:p>
        </p:txBody>
      </p:sp>
    </p:spTree>
    <p:extLst>
      <p:ext uri="{BB962C8B-B14F-4D97-AF65-F5344CB8AC3E}">
        <p14:creationId xmlns:p14="http://schemas.microsoft.com/office/powerpoint/2010/main" val="125298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Naslov 1">
            <a:extLst>
              <a:ext uri="{FF2B5EF4-FFF2-40B4-BE49-F238E27FC236}">
                <a16:creationId xmlns:a16="http://schemas.microsoft.com/office/drawing/2014/main" id="{6F39653E-6432-404B-94D3-013068A7E4F6}"/>
              </a:ext>
            </a:extLst>
          </p:cNvPr>
          <p:cNvSpPr txBox="1">
            <a:spLocks/>
          </p:cNvSpPr>
          <p:nvPr/>
        </p:nvSpPr>
        <p:spPr>
          <a:xfrm>
            <a:off x="763386" y="719694"/>
            <a:ext cx="10515600" cy="85897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4000" b="1" dirty="0">
                <a:solidFill>
                  <a:srgbClr val="92D050"/>
                </a:solidFill>
                <a:latin typeface="Calibri"/>
              </a:rPr>
              <a:t>3. Kako je treba označiti vir sofinanciranja? </a:t>
            </a:r>
          </a:p>
        </p:txBody>
      </p:sp>
      <p:sp>
        <p:nvSpPr>
          <p:cNvPr id="9" name="Označba mesta vsebine 2">
            <a:extLst>
              <a:ext uri="{FF2B5EF4-FFF2-40B4-BE49-F238E27FC236}">
                <a16:creationId xmlns:a16="http://schemas.microsoft.com/office/drawing/2014/main" id="{2F8BBFA1-B46D-4AF9-A4F1-446BB8F66158}"/>
              </a:ext>
            </a:extLst>
          </p:cNvPr>
          <p:cNvSpPr txBox="1">
            <a:spLocks/>
          </p:cNvSpPr>
          <p:nvPr/>
        </p:nvSpPr>
        <p:spPr>
          <a:xfrm>
            <a:off x="679565" y="1578672"/>
            <a:ext cx="10832869" cy="5062451"/>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itchFamily="34"/>
              <a:buNone/>
            </a:pPr>
            <a:r>
              <a:rPr lang="sl-SI" sz="2200" dirty="0">
                <a:latin typeface="+mn-lt"/>
              </a:rPr>
              <a:t>a) Vsi zavezanci za označevanje morajo – ne glede na višino prejete podpore – označiti prejem sredstev z obveznimi elementi označevanja na naslednjih mestih:</a:t>
            </a:r>
          </a:p>
          <a:p>
            <a:pPr lvl="1">
              <a:lnSpc>
                <a:spcPct val="80000"/>
              </a:lnSpc>
            </a:pPr>
            <a:r>
              <a:rPr lang="sl-SI" b="1" dirty="0">
                <a:latin typeface="+mn-lt"/>
              </a:rPr>
              <a:t>na svoji uradni spletni strani </a:t>
            </a:r>
            <a:r>
              <a:rPr lang="sl-SI" dirty="0">
                <a:latin typeface="+mn-lt"/>
              </a:rPr>
              <a:t>(uvodna ali podstran operacije),</a:t>
            </a:r>
          </a:p>
          <a:p>
            <a:pPr lvl="1">
              <a:lnSpc>
                <a:spcPct val="80000"/>
              </a:lnSpc>
            </a:pPr>
            <a:r>
              <a:rPr lang="sl-SI" b="1" dirty="0">
                <a:latin typeface="+mn-lt"/>
              </a:rPr>
              <a:t>na družbenih medijih Facebook, </a:t>
            </a:r>
            <a:r>
              <a:rPr lang="sl-SI" b="1" dirty="0" err="1">
                <a:latin typeface="+mn-lt"/>
              </a:rPr>
              <a:t>Instagram</a:t>
            </a:r>
            <a:r>
              <a:rPr lang="sl-SI" b="1" dirty="0">
                <a:latin typeface="+mn-lt"/>
              </a:rPr>
              <a:t>, YouTube</a:t>
            </a:r>
            <a:r>
              <a:rPr lang="sl-SI" dirty="0">
                <a:latin typeface="+mn-lt"/>
              </a:rPr>
              <a:t> (ostalih družbenih medijev ni treba označiti),</a:t>
            </a:r>
          </a:p>
          <a:p>
            <a:pPr lvl="1">
              <a:lnSpc>
                <a:spcPct val="80000"/>
              </a:lnSpc>
            </a:pPr>
            <a:r>
              <a:rPr lang="sl-SI" b="1" dirty="0">
                <a:latin typeface="+mn-lt"/>
              </a:rPr>
              <a:t>v dokumentih in komunikacijskem gradivu, ki je namenjeno javnosti</a:t>
            </a:r>
            <a:r>
              <a:rPr lang="sl-SI" dirty="0">
                <a:latin typeface="+mn-lt"/>
              </a:rPr>
              <a:t>.</a:t>
            </a:r>
          </a:p>
          <a:p>
            <a:pPr marL="0" indent="0">
              <a:lnSpc>
                <a:spcPct val="80000"/>
              </a:lnSpc>
              <a:buFont typeface="Arial" pitchFamily="34"/>
              <a:buNone/>
            </a:pPr>
            <a:endParaRPr lang="sl-SI" sz="2200" dirty="0">
              <a:latin typeface="+mn-lt"/>
            </a:endParaRPr>
          </a:p>
          <a:p>
            <a:pPr marL="0" indent="0">
              <a:lnSpc>
                <a:spcPct val="80000"/>
              </a:lnSpc>
              <a:buFont typeface="Arial" pitchFamily="34"/>
              <a:buNone/>
            </a:pPr>
            <a:r>
              <a:rPr lang="sl-SI" sz="2200" dirty="0">
                <a:latin typeface="+mn-lt"/>
              </a:rPr>
              <a:t>b) Dodatno, če podpora presega s pravilnikom predpisane pragove, morajo zavezanci za označevanje na javnosti vidnem mestu (npr. vhodnem delu stavbe ali na lokaciji izvajanja operacije) označiti svojo operacijo tudi </a:t>
            </a:r>
            <a:r>
              <a:rPr lang="sl-SI" sz="2400" b="1" dirty="0">
                <a:latin typeface="+mn-lt"/>
              </a:rPr>
              <a:t>s plakati, označevalnimi tablami ali elektronskimi prikazovalniki</a:t>
            </a:r>
            <a:r>
              <a:rPr lang="sl-SI" sz="2200" dirty="0">
                <a:latin typeface="+mn-lt"/>
              </a:rPr>
              <a:t>, in sicer:</a:t>
            </a:r>
          </a:p>
          <a:p>
            <a:pPr lvl="1">
              <a:lnSpc>
                <a:spcPct val="80000"/>
              </a:lnSpc>
            </a:pPr>
            <a:r>
              <a:rPr lang="sl-SI" b="1" dirty="0">
                <a:latin typeface="+mn-lt"/>
              </a:rPr>
              <a:t>za označitev podpore upravljanja LAS </a:t>
            </a:r>
            <a:r>
              <a:rPr lang="sl-SI" dirty="0">
                <a:latin typeface="+mn-lt"/>
              </a:rPr>
              <a:t>(</a:t>
            </a:r>
            <a:r>
              <a:rPr lang="sl-SI" dirty="0" err="1">
                <a:latin typeface="+mn-lt"/>
              </a:rPr>
              <a:t>t.i</a:t>
            </a:r>
            <a:r>
              <a:rPr lang="sl-SI" dirty="0">
                <a:latin typeface="+mn-lt"/>
              </a:rPr>
              <a:t>. LAS pisarne) - označi vodilni partner LAS in</a:t>
            </a:r>
          </a:p>
          <a:p>
            <a:pPr lvl="1">
              <a:lnSpc>
                <a:spcPct val="80000"/>
              </a:lnSpc>
            </a:pPr>
            <a:r>
              <a:rPr lang="sl-SI" b="1" dirty="0">
                <a:latin typeface="+mn-lt"/>
              </a:rPr>
              <a:t>za projekte LEADER </a:t>
            </a:r>
            <a:r>
              <a:rPr lang="sl-SI" dirty="0">
                <a:latin typeface="+mn-lt"/>
              </a:rPr>
              <a:t>v vrednosti </a:t>
            </a:r>
            <a:r>
              <a:rPr lang="sl-SI" b="1" dirty="0">
                <a:latin typeface="+mn-lt"/>
              </a:rPr>
              <a:t>nad 10.000 EUR javnih sredstev (lastna sredstva ne štejejo!) na projekt</a:t>
            </a:r>
            <a:r>
              <a:rPr lang="sl-SI" dirty="0">
                <a:latin typeface="+mn-lt"/>
              </a:rPr>
              <a:t> - označijo</a:t>
            </a:r>
            <a:r>
              <a:rPr lang="sl-SI" b="1" dirty="0">
                <a:latin typeface="+mn-lt"/>
              </a:rPr>
              <a:t> VSI </a:t>
            </a:r>
            <a:r>
              <a:rPr lang="sl-SI" dirty="0">
                <a:latin typeface="+mn-lt"/>
              </a:rPr>
              <a:t>upravičenci znotraj projekta, tudi tisti, ki prejmejo manj!</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a:extLst>
              <a:ext uri="{FF2B5EF4-FFF2-40B4-BE49-F238E27FC236}">
                <a16:creationId xmlns:a16="http://schemas.microsoft.com/office/drawing/2014/main" id="{6F39653E-6432-404B-94D3-013068A7E4F6}"/>
              </a:ext>
            </a:extLst>
          </p:cNvPr>
          <p:cNvSpPr txBox="1">
            <a:spLocks/>
          </p:cNvSpPr>
          <p:nvPr/>
        </p:nvSpPr>
        <p:spPr>
          <a:xfrm>
            <a:off x="838200" y="636567"/>
            <a:ext cx="10515600" cy="85897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4000" b="1" dirty="0">
                <a:solidFill>
                  <a:srgbClr val="92D050"/>
                </a:solidFill>
                <a:latin typeface="Calibri"/>
              </a:rPr>
              <a:t>4. </a:t>
            </a:r>
            <a:r>
              <a:rPr lang="sl-SI" sz="2400" b="1" dirty="0">
                <a:solidFill>
                  <a:srgbClr val="92D050"/>
                </a:solidFill>
                <a:latin typeface="Calibri"/>
              </a:rPr>
              <a:t>Podrobneje: </a:t>
            </a:r>
            <a:r>
              <a:rPr lang="sl-SI" sz="4000" b="1" dirty="0">
                <a:solidFill>
                  <a:srgbClr val="92D050"/>
                </a:solidFill>
                <a:latin typeface="Calibri"/>
              </a:rPr>
              <a:t>Označitev spletne strani</a:t>
            </a:r>
          </a:p>
        </p:txBody>
      </p:sp>
      <p:sp>
        <p:nvSpPr>
          <p:cNvPr id="4" name="PoljeZBesedilom 3">
            <a:extLst>
              <a:ext uri="{FF2B5EF4-FFF2-40B4-BE49-F238E27FC236}">
                <a16:creationId xmlns:a16="http://schemas.microsoft.com/office/drawing/2014/main" id="{9A00E8A1-BF0F-4129-A66B-E71D9897E738}"/>
              </a:ext>
            </a:extLst>
          </p:cNvPr>
          <p:cNvSpPr txBox="1"/>
          <p:nvPr/>
        </p:nvSpPr>
        <p:spPr>
          <a:xfrm>
            <a:off x="207818" y="1853738"/>
            <a:ext cx="3765666" cy="4770537"/>
          </a:xfrm>
          <a:prstGeom prst="rect">
            <a:avLst/>
          </a:prstGeom>
          <a:noFill/>
        </p:spPr>
        <p:txBody>
          <a:bodyPr wrap="square" rtlCol="0">
            <a:spAutoFit/>
          </a:bodyPr>
          <a:lstStyle/>
          <a:p>
            <a:r>
              <a:rPr lang="sl-SI" sz="1600" b="1" i="0" dirty="0">
                <a:solidFill>
                  <a:srgbClr val="000000"/>
                </a:solidFill>
                <a:effectLst/>
                <a:latin typeface="Roboto" panose="02000000000000000000" pitchFamily="2" charset="0"/>
              </a:rPr>
              <a:t>Obvezni elementi označevanja so:</a:t>
            </a:r>
            <a:r>
              <a:rPr lang="sl-SI" sz="1600" b="0" i="0" dirty="0">
                <a:solidFill>
                  <a:srgbClr val="000000"/>
                </a:solidFill>
                <a:effectLst/>
                <a:latin typeface="Roboto" panose="02000000000000000000" pitchFamily="2" charset="0"/>
              </a:rPr>
              <a:t> </a:t>
            </a:r>
          </a:p>
          <a:p>
            <a:endParaRPr lang="sl-SI" sz="1600" b="0" i="0" dirty="0">
              <a:solidFill>
                <a:srgbClr val="000000"/>
              </a:solidFill>
              <a:effectLst/>
              <a:latin typeface="Roboto" panose="02000000000000000000" pitchFamily="2" charset="0"/>
            </a:endParaRPr>
          </a:p>
          <a:p>
            <a:pPr marL="285750" indent="-285750">
              <a:buFont typeface="Arial" panose="020B0604020202020204" pitchFamily="34" charset="0"/>
              <a:buChar char="•"/>
            </a:pPr>
            <a:r>
              <a:rPr lang="sl-SI" sz="1600" b="0" i="0" dirty="0">
                <a:solidFill>
                  <a:srgbClr val="000000"/>
                </a:solidFill>
                <a:effectLst/>
                <a:latin typeface="Roboto" panose="02000000000000000000" pitchFamily="2" charset="0"/>
              </a:rPr>
              <a:t>naziv intervencije (napišite kar ime pristopa </a:t>
            </a:r>
            <a:r>
              <a:rPr lang="sl-SI" sz="1600" b="1" dirty="0"/>
              <a:t>"LEADER – Lokalni razvoj, ki ga vodi skupnost" </a:t>
            </a:r>
            <a:r>
              <a:rPr lang="sl-SI" sz="1600" dirty="0"/>
              <a:t>v primeru označitve LEADER projekta</a:t>
            </a:r>
            <a:r>
              <a:rPr lang="sl-SI" sz="1600" b="1" dirty="0"/>
              <a:t> </a:t>
            </a:r>
            <a:r>
              <a:rPr lang="sl-SI" sz="1600" dirty="0"/>
              <a:t>oziroma</a:t>
            </a:r>
            <a:r>
              <a:rPr lang="sl-SI" sz="1600" b="1" dirty="0"/>
              <a:t> "LEADER/CLLD – Lokalni razvoj, ki ga vodi skupnost" </a:t>
            </a:r>
            <a:r>
              <a:rPr lang="sl-SI" sz="1600" dirty="0"/>
              <a:t>v primeru podpore za upravljanje LAS</a:t>
            </a:r>
            <a:r>
              <a:rPr lang="sl-SI" sz="1600" dirty="0">
                <a:solidFill>
                  <a:srgbClr val="000000"/>
                </a:solidFill>
                <a:latin typeface="Roboto" panose="02000000000000000000" pitchFamily="2" charset="0"/>
              </a:rPr>
              <a:t>)</a:t>
            </a:r>
            <a:r>
              <a:rPr lang="sl-SI" sz="1600" b="0" i="0" dirty="0">
                <a:solidFill>
                  <a:srgbClr val="000000"/>
                </a:solidFill>
                <a:effectLst/>
                <a:latin typeface="Roboto" panose="02000000000000000000" pitchFamily="2" charset="0"/>
              </a:rPr>
              <a:t>,</a:t>
            </a:r>
          </a:p>
          <a:p>
            <a:pPr marL="285750" indent="-285750">
              <a:buFont typeface="Arial" panose="020B0604020202020204" pitchFamily="34" charset="0"/>
              <a:buChar char="•"/>
            </a:pPr>
            <a:endParaRPr lang="sl-SI" sz="1600" dirty="0">
              <a:solidFill>
                <a:srgbClr val="000000"/>
              </a:solidFill>
              <a:latin typeface="Roboto" panose="02000000000000000000" pitchFamily="2" charset="0"/>
            </a:endParaRPr>
          </a:p>
          <a:p>
            <a:pPr marL="285750" indent="-285750">
              <a:buFont typeface="Arial" panose="020B0604020202020204" pitchFamily="34" charset="0"/>
              <a:buChar char="•"/>
            </a:pPr>
            <a:r>
              <a:rPr lang="sl-SI" sz="1600" b="0" i="0" dirty="0">
                <a:solidFill>
                  <a:srgbClr val="000000"/>
                </a:solidFill>
                <a:effectLst/>
                <a:latin typeface="Roboto" panose="02000000000000000000" pitchFamily="2" charset="0"/>
              </a:rPr>
              <a:t>naziv LEADER projekta oziroma podpore za upravljanje LAS,</a:t>
            </a:r>
          </a:p>
          <a:p>
            <a:pPr marL="285750" indent="-285750">
              <a:buFont typeface="Arial" panose="020B0604020202020204" pitchFamily="34" charset="0"/>
              <a:buChar char="•"/>
            </a:pPr>
            <a:endParaRPr lang="sl-SI" sz="1600" b="0" i="0" dirty="0">
              <a:solidFill>
                <a:srgbClr val="000000"/>
              </a:solidFill>
              <a:effectLst/>
              <a:latin typeface="Roboto" panose="02000000000000000000" pitchFamily="2" charset="0"/>
            </a:endParaRPr>
          </a:p>
          <a:p>
            <a:pPr marL="285750" indent="-285750">
              <a:buFont typeface="Arial" panose="020B0604020202020204" pitchFamily="34" charset="0"/>
              <a:buChar char="•"/>
            </a:pPr>
            <a:r>
              <a:rPr lang="sl-SI" sz="1600" b="0" i="0" dirty="0">
                <a:solidFill>
                  <a:srgbClr val="000000"/>
                </a:solidFill>
                <a:effectLst/>
                <a:latin typeface="Roboto" panose="02000000000000000000" pitchFamily="2" charset="0"/>
              </a:rPr>
              <a:t>kratek opis, cilji in rezultati,</a:t>
            </a:r>
          </a:p>
          <a:p>
            <a:pPr marL="285750" indent="-285750">
              <a:buFont typeface="Arial" panose="020B0604020202020204" pitchFamily="34" charset="0"/>
              <a:buChar char="•"/>
            </a:pPr>
            <a:endParaRPr lang="sl-SI" sz="1600" b="0" i="0" dirty="0">
              <a:solidFill>
                <a:srgbClr val="000000"/>
              </a:solidFill>
              <a:effectLst/>
              <a:latin typeface="Roboto" panose="02000000000000000000" pitchFamily="2" charset="0"/>
            </a:endParaRPr>
          </a:p>
          <a:p>
            <a:pPr marL="285750" indent="-285750">
              <a:buFont typeface="Arial" panose="020B0604020202020204" pitchFamily="34" charset="0"/>
              <a:buChar char="•"/>
            </a:pPr>
            <a:r>
              <a:rPr lang="sl-SI" sz="1600" b="0" i="0" dirty="0">
                <a:solidFill>
                  <a:srgbClr val="000000"/>
                </a:solidFill>
                <a:effectLst/>
                <a:latin typeface="Roboto" panose="02000000000000000000" pitchFamily="2" charset="0"/>
              </a:rPr>
              <a:t>3 obvezni logotipi iz pravilnika (katerim dodajte še znak „I </a:t>
            </a:r>
            <a:r>
              <a:rPr lang="sl-SI" sz="1600" b="0" i="0" dirty="0" err="1">
                <a:solidFill>
                  <a:srgbClr val="000000"/>
                </a:solidFill>
                <a:effectLst/>
                <a:latin typeface="Roboto" panose="02000000000000000000" pitchFamily="2" charset="0"/>
              </a:rPr>
              <a:t>feel</a:t>
            </a:r>
            <a:r>
              <a:rPr lang="sl-SI" sz="1600" b="0" i="0" dirty="0">
                <a:solidFill>
                  <a:srgbClr val="000000"/>
                </a:solidFill>
                <a:effectLst/>
                <a:latin typeface="Roboto" panose="02000000000000000000" pitchFamily="2" charset="0"/>
              </a:rPr>
              <a:t> </a:t>
            </a:r>
            <a:r>
              <a:rPr lang="sl-SI" sz="1600" b="0" i="0" dirty="0" err="1">
                <a:solidFill>
                  <a:srgbClr val="000000"/>
                </a:solidFill>
                <a:effectLst/>
                <a:latin typeface="Roboto" panose="02000000000000000000" pitchFamily="2" charset="0"/>
              </a:rPr>
              <a:t>Slovenia</a:t>
            </a:r>
            <a:r>
              <a:rPr lang="sl-SI" sz="1600" b="0" i="0" dirty="0">
                <a:solidFill>
                  <a:srgbClr val="000000"/>
                </a:solidFill>
                <a:effectLst/>
                <a:latin typeface="Roboto" panose="02000000000000000000" pitchFamily="2" charset="0"/>
              </a:rPr>
              <a:t>“, če gre za podporo upravljanja LAS).</a:t>
            </a:r>
          </a:p>
        </p:txBody>
      </p:sp>
      <p:pic>
        <p:nvPicPr>
          <p:cNvPr id="5" name="Slika 4">
            <a:extLst>
              <a:ext uri="{FF2B5EF4-FFF2-40B4-BE49-F238E27FC236}">
                <a16:creationId xmlns:a16="http://schemas.microsoft.com/office/drawing/2014/main" id="{C317E8A4-7985-427A-9941-7854CFCD4FF7}"/>
              </a:ext>
            </a:extLst>
          </p:cNvPr>
          <p:cNvPicPr>
            <a:picLocks noChangeAspect="1"/>
          </p:cNvPicPr>
          <p:nvPr/>
        </p:nvPicPr>
        <p:blipFill>
          <a:blip r:embed="rId2"/>
          <a:stretch>
            <a:fillRect/>
          </a:stretch>
        </p:blipFill>
        <p:spPr>
          <a:xfrm>
            <a:off x="4396769" y="1615463"/>
            <a:ext cx="7020557" cy="5167723"/>
          </a:xfrm>
          <a:prstGeom prst="rect">
            <a:avLst/>
          </a:prstGeom>
          <a:ln>
            <a:solidFill>
              <a:schemeClr val="accent1">
                <a:lumMod val="40000"/>
                <a:lumOff val="60000"/>
              </a:schemeClr>
            </a:solidFill>
          </a:ln>
          <a:effectLst>
            <a:glow rad="63500">
              <a:schemeClr val="accent1">
                <a:satMod val="175000"/>
                <a:alpha val="40000"/>
              </a:schemeClr>
            </a:glow>
          </a:effectLst>
        </p:spPr>
      </p:pic>
    </p:spTree>
    <p:extLst>
      <p:ext uri="{BB962C8B-B14F-4D97-AF65-F5344CB8AC3E}">
        <p14:creationId xmlns:p14="http://schemas.microsoft.com/office/powerpoint/2010/main" val="391211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Naslov 1">
            <a:extLst>
              <a:ext uri="{FF2B5EF4-FFF2-40B4-BE49-F238E27FC236}">
                <a16:creationId xmlns:a16="http://schemas.microsoft.com/office/drawing/2014/main" id="{6F39653E-6432-404B-94D3-013068A7E4F6}"/>
              </a:ext>
            </a:extLst>
          </p:cNvPr>
          <p:cNvSpPr txBox="1">
            <a:spLocks/>
          </p:cNvSpPr>
          <p:nvPr/>
        </p:nvSpPr>
        <p:spPr>
          <a:xfrm>
            <a:off x="264268" y="583330"/>
            <a:ext cx="10515600" cy="858978"/>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sz="4000" b="1" dirty="0">
                <a:solidFill>
                  <a:srgbClr val="92D050"/>
                </a:solidFill>
                <a:latin typeface="Calibri"/>
              </a:rPr>
              <a:t>5. </a:t>
            </a:r>
            <a:r>
              <a:rPr lang="sl-SI" sz="2400" b="1" dirty="0">
                <a:solidFill>
                  <a:srgbClr val="92D050"/>
                </a:solidFill>
                <a:latin typeface="Calibri"/>
              </a:rPr>
              <a:t>Podrobneje: </a:t>
            </a:r>
            <a:r>
              <a:rPr lang="sl-SI" sz="4000" b="1" dirty="0">
                <a:solidFill>
                  <a:srgbClr val="92D050"/>
                </a:solidFill>
                <a:latin typeface="Calibri"/>
              </a:rPr>
              <a:t>Označitev družbenih medijev</a:t>
            </a:r>
          </a:p>
        </p:txBody>
      </p:sp>
      <p:sp>
        <p:nvSpPr>
          <p:cNvPr id="7" name="PoljeZBesedilom 6">
            <a:extLst>
              <a:ext uri="{FF2B5EF4-FFF2-40B4-BE49-F238E27FC236}">
                <a16:creationId xmlns:a16="http://schemas.microsoft.com/office/drawing/2014/main" id="{F9011359-7538-4ED4-B216-A2A80537E531}"/>
              </a:ext>
            </a:extLst>
          </p:cNvPr>
          <p:cNvSpPr txBox="1"/>
          <p:nvPr/>
        </p:nvSpPr>
        <p:spPr>
          <a:xfrm>
            <a:off x="351008" y="1577029"/>
            <a:ext cx="5519263" cy="5016758"/>
          </a:xfrm>
          <a:prstGeom prst="rect">
            <a:avLst/>
          </a:prstGeom>
          <a:noFill/>
        </p:spPr>
        <p:txBody>
          <a:bodyPr wrap="square" rtlCol="0">
            <a:spAutoFit/>
          </a:bodyPr>
          <a:lstStyle/>
          <a:p>
            <a:r>
              <a:rPr lang="sl-SI" sz="1600" b="1" i="0" dirty="0">
                <a:solidFill>
                  <a:srgbClr val="000000"/>
                </a:solidFill>
                <a:effectLst/>
                <a:latin typeface="Roboto" panose="02000000000000000000" pitchFamily="2" charset="0"/>
              </a:rPr>
              <a:t>V opisu profila ali v vsaj eni objavi (FB, </a:t>
            </a:r>
            <a:r>
              <a:rPr lang="sl-SI" sz="1600" b="1" i="0" dirty="0" err="1">
                <a:solidFill>
                  <a:srgbClr val="000000"/>
                </a:solidFill>
                <a:effectLst/>
                <a:latin typeface="Roboto" panose="02000000000000000000" pitchFamily="2" charset="0"/>
              </a:rPr>
              <a:t>Instagram</a:t>
            </a:r>
            <a:r>
              <a:rPr lang="sl-SI" sz="1600" b="1" i="0" dirty="0">
                <a:solidFill>
                  <a:srgbClr val="000000"/>
                </a:solidFill>
                <a:effectLst/>
                <a:latin typeface="Roboto" panose="02000000000000000000" pitchFamily="2" charset="0"/>
              </a:rPr>
              <a:t>) </a:t>
            </a:r>
          </a:p>
          <a:p>
            <a:r>
              <a:rPr lang="sl-SI" sz="1600" b="1" i="0" dirty="0">
                <a:solidFill>
                  <a:srgbClr val="000000"/>
                </a:solidFill>
                <a:effectLst/>
                <a:latin typeface="Roboto" panose="02000000000000000000" pitchFamily="2" charset="0"/>
              </a:rPr>
              <a:t>oziroma v opis pod videom (YouTube), </a:t>
            </a:r>
          </a:p>
          <a:p>
            <a:r>
              <a:rPr lang="sl-SI" sz="1600" i="0" dirty="0">
                <a:solidFill>
                  <a:srgbClr val="000000"/>
                </a:solidFill>
                <a:effectLst/>
                <a:latin typeface="Roboto" panose="02000000000000000000" pitchFamily="2" charset="0"/>
              </a:rPr>
              <a:t>je treba </a:t>
            </a:r>
            <a:r>
              <a:rPr lang="sl-SI" sz="1600" b="0" i="0" dirty="0">
                <a:solidFill>
                  <a:srgbClr val="000000"/>
                </a:solidFill>
                <a:effectLst/>
                <a:latin typeface="Roboto" panose="02000000000000000000" pitchFamily="2" charset="0"/>
              </a:rPr>
              <a:t>navesti: </a:t>
            </a:r>
            <a:endParaRPr lang="sl-SI" sz="1600" dirty="0">
              <a:solidFill>
                <a:srgbClr val="000000"/>
              </a:solidFill>
              <a:latin typeface="Roboto" panose="02000000000000000000" pitchFamily="2" charset="0"/>
            </a:endParaRPr>
          </a:p>
          <a:p>
            <a:endParaRPr lang="sl-SI" sz="1600" b="0" i="0" dirty="0">
              <a:solidFill>
                <a:srgbClr val="000000"/>
              </a:solidFill>
              <a:effectLst/>
              <a:latin typeface="Roboto" panose="02000000000000000000" pitchFamily="2" charset="0"/>
            </a:endParaRPr>
          </a:p>
          <a:p>
            <a:pPr marL="285750" indent="-285750">
              <a:buFont typeface="Arial" panose="020B0604020202020204" pitchFamily="34" charset="0"/>
              <a:buChar char="•"/>
            </a:pPr>
            <a:r>
              <a:rPr lang="sl-SI" sz="1600" b="0" i="0" dirty="0">
                <a:solidFill>
                  <a:srgbClr val="000000"/>
                </a:solidFill>
                <a:effectLst/>
                <a:latin typeface="Roboto" panose="02000000000000000000" pitchFamily="2" charset="0"/>
              </a:rPr>
              <a:t>naziv intervencije: v </a:t>
            </a:r>
            <a:r>
              <a:rPr lang="sl-SI" sz="1600" dirty="0">
                <a:solidFill>
                  <a:srgbClr val="000000"/>
                </a:solidFill>
                <a:latin typeface="Roboto" panose="02000000000000000000" pitchFamily="2" charset="0"/>
              </a:rPr>
              <a:t>skladu s smernicami </a:t>
            </a:r>
            <a:r>
              <a:rPr lang="sl-SI" sz="1600" dirty="0" err="1">
                <a:solidFill>
                  <a:srgbClr val="000000"/>
                </a:solidFill>
                <a:latin typeface="Roboto" panose="02000000000000000000" pitchFamily="2" charset="0"/>
              </a:rPr>
              <a:t>Evr</a:t>
            </a:r>
            <a:r>
              <a:rPr lang="sl-SI" sz="1600" dirty="0">
                <a:solidFill>
                  <a:srgbClr val="000000"/>
                </a:solidFill>
                <a:latin typeface="Roboto" panose="02000000000000000000" pitchFamily="2" charset="0"/>
              </a:rPr>
              <a:t>. komisije za novo vizualno identiteto za LEADER </a:t>
            </a:r>
            <a:r>
              <a:rPr lang="sl-SI" sz="1600" b="0" i="0" dirty="0">
                <a:solidFill>
                  <a:srgbClr val="000000"/>
                </a:solidFill>
                <a:effectLst/>
                <a:latin typeface="Roboto" panose="02000000000000000000" pitchFamily="2" charset="0"/>
              </a:rPr>
              <a:t>napišite ime pristopa </a:t>
            </a:r>
            <a:r>
              <a:rPr lang="sl-SI" sz="1600" b="1" dirty="0"/>
              <a:t>"LEADER – Lokalni razvoj, ki ga vodi skupnost" (</a:t>
            </a:r>
            <a:r>
              <a:rPr lang="sl-SI" sz="1600" dirty="0"/>
              <a:t>v primeru označitve LEADER projekta)</a:t>
            </a:r>
            <a:r>
              <a:rPr lang="sl-SI" sz="1600" b="1" dirty="0"/>
              <a:t> </a:t>
            </a:r>
            <a:r>
              <a:rPr lang="sl-SI" sz="1600" dirty="0"/>
              <a:t>oziroma</a:t>
            </a:r>
            <a:r>
              <a:rPr lang="sl-SI" sz="1600" b="1" dirty="0"/>
              <a:t> "LEADER/CLLD – Lokalni razvoj, ki ga vodi skupnost" (</a:t>
            </a:r>
            <a:r>
              <a:rPr lang="sl-SI" sz="1600" dirty="0"/>
              <a:t>v primeru podpore za upravljanje LAS</a:t>
            </a:r>
            <a:r>
              <a:rPr lang="sl-SI" sz="1600" b="0" i="0" dirty="0">
                <a:solidFill>
                  <a:srgbClr val="000000"/>
                </a:solidFill>
                <a:effectLst/>
                <a:latin typeface="Roboto" panose="02000000000000000000" pitchFamily="2" charset="0"/>
              </a:rPr>
              <a:t>“), </a:t>
            </a:r>
          </a:p>
          <a:p>
            <a:endParaRPr lang="sl-SI" sz="1600" b="0" i="0" dirty="0">
              <a:solidFill>
                <a:srgbClr val="000000"/>
              </a:solidFill>
              <a:effectLst/>
              <a:latin typeface="Roboto" panose="02000000000000000000" pitchFamily="2" charset="0"/>
            </a:endParaRPr>
          </a:p>
          <a:p>
            <a:pPr marL="285750" indent="-285750">
              <a:buFont typeface="Arial" panose="020B0604020202020204" pitchFamily="34" charset="0"/>
              <a:buChar char="•"/>
            </a:pPr>
            <a:r>
              <a:rPr lang="sl-SI" sz="1600" b="0" i="0" dirty="0">
                <a:solidFill>
                  <a:srgbClr val="000000"/>
                </a:solidFill>
                <a:effectLst/>
                <a:latin typeface="Roboto" panose="02000000000000000000" pitchFamily="2" charset="0"/>
              </a:rPr>
              <a:t>naziv operacije (projekta oz. podpore), </a:t>
            </a:r>
          </a:p>
          <a:p>
            <a:pPr marL="285750" indent="-285750">
              <a:buFont typeface="Arial" panose="020B0604020202020204" pitchFamily="34" charset="0"/>
              <a:buChar char="•"/>
            </a:pPr>
            <a:endParaRPr lang="sl-SI" sz="1600" b="0" i="0" dirty="0">
              <a:solidFill>
                <a:srgbClr val="000000"/>
              </a:solidFill>
              <a:effectLst/>
              <a:latin typeface="Roboto" panose="02000000000000000000" pitchFamily="2" charset="0"/>
            </a:endParaRPr>
          </a:p>
          <a:p>
            <a:pPr marL="285750" indent="-285750">
              <a:buFont typeface="Arial" panose="020B0604020202020204" pitchFamily="34" charset="0"/>
              <a:buChar char="•"/>
            </a:pPr>
            <a:r>
              <a:rPr lang="sl-SI" sz="1600" b="0" i="0" dirty="0">
                <a:solidFill>
                  <a:srgbClr val="000000"/>
                </a:solidFill>
                <a:effectLst/>
                <a:latin typeface="Roboto" panose="02000000000000000000" pitchFamily="2" charset="0"/>
              </a:rPr>
              <a:t>kratek opis, cilje in rezultate ter</a:t>
            </a:r>
          </a:p>
          <a:p>
            <a:endParaRPr lang="sl-SI" sz="1600" b="0" i="0" dirty="0">
              <a:solidFill>
                <a:srgbClr val="000000"/>
              </a:solidFill>
              <a:effectLst/>
              <a:latin typeface="Roboto" panose="02000000000000000000" pitchFamily="2" charset="0"/>
            </a:endParaRPr>
          </a:p>
          <a:p>
            <a:pPr marL="285750" indent="-285750">
              <a:buFont typeface="Arial" panose="020B0604020202020204" pitchFamily="34" charset="0"/>
              <a:buChar char="•"/>
            </a:pPr>
            <a:r>
              <a:rPr lang="sl-SI" sz="1600" b="0" i="0" dirty="0">
                <a:solidFill>
                  <a:srgbClr val="000000"/>
                </a:solidFill>
                <a:effectLst/>
                <a:latin typeface="Roboto" panose="02000000000000000000" pitchFamily="2" charset="0"/>
              </a:rPr>
              <a:t>vključiti komplet obveznih logotipov (ki se morajo v primeru YouTube videa prikazovati vsaj del časa predvajanja). </a:t>
            </a:r>
          </a:p>
          <a:p>
            <a:pPr marL="285750" indent="-285750">
              <a:buFont typeface="Arial" panose="020B0604020202020204" pitchFamily="34" charset="0"/>
              <a:buChar char="•"/>
            </a:pPr>
            <a:r>
              <a:rPr lang="sl-SI" sz="1600" b="0" i="0" dirty="0">
                <a:solidFill>
                  <a:srgbClr val="000000"/>
                </a:solidFill>
                <a:effectLst/>
                <a:latin typeface="Roboto" panose="02000000000000000000" pitchFamily="2" charset="0"/>
              </a:rPr>
              <a:t>+ dodajte še znak „I </a:t>
            </a:r>
            <a:r>
              <a:rPr lang="sl-SI" sz="1600" b="0" i="0" dirty="0" err="1">
                <a:solidFill>
                  <a:srgbClr val="000000"/>
                </a:solidFill>
                <a:effectLst/>
                <a:latin typeface="Roboto" panose="02000000000000000000" pitchFamily="2" charset="0"/>
              </a:rPr>
              <a:t>feel</a:t>
            </a:r>
            <a:r>
              <a:rPr lang="sl-SI" sz="1600" b="0" i="0" dirty="0">
                <a:solidFill>
                  <a:srgbClr val="000000"/>
                </a:solidFill>
                <a:effectLst/>
                <a:latin typeface="Roboto" panose="02000000000000000000" pitchFamily="2" charset="0"/>
              </a:rPr>
              <a:t> </a:t>
            </a:r>
            <a:r>
              <a:rPr lang="sl-SI" sz="1600" b="0" i="0" dirty="0" err="1">
                <a:solidFill>
                  <a:srgbClr val="000000"/>
                </a:solidFill>
                <a:effectLst/>
                <a:latin typeface="Roboto" panose="02000000000000000000" pitchFamily="2" charset="0"/>
              </a:rPr>
              <a:t>Slovenia</a:t>
            </a:r>
            <a:r>
              <a:rPr lang="sl-SI" sz="1600" b="0" i="0" dirty="0">
                <a:solidFill>
                  <a:srgbClr val="000000"/>
                </a:solidFill>
                <a:effectLst/>
                <a:latin typeface="Roboto" panose="02000000000000000000" pitchFamily="2" charset="0"/>
              </a:rPr>
              <a:t>“, če gre za podporo upravljanja LAS.</a:t>
            </a:r>
          </a:p>
        </p:txBody>
      </p:sp>
      <p:sp>
        <p:nvSpPr>
          <p:cNvPr id="8" name="PoljeZBesedilom 7">
            <a:extLst>
              <a:ext uri="{FF2B5EF4-FFF2-40B4-BE49-F238E27FC236}">
                <a16:creationId xmlns:a16="http://schemas.microsoft.com/office/drawing/2014/main" id="{B08F95EB-A85E-4F60-8E3A-474D547F4948}"/>
              </a:ext>
            </a:extLst>
          </p:cNvPr>
          <p:cNvSpPr txBox="1"/>
          <p:nvPr/>
        </p:nvSpPr>
        <p:spPr>
          <a:xfrm>
            <a:off x="9687994" y="2208396"/>
            <a:ext cx="2152997" cy="1477328"/>
          </a:xfrm>
          <a:prstGeom prst="rect">
            <a:avLst/>
          </a:prstGeom>
          <a:noFill/>
        </p:spPr>
        <p:txBody>
          <a:bodyPr wrap="square" rtlCol="0">
            <a:spAutoFit/>
          </a:bodyPr>
          <a:lstStyle/>
          <a:p>
            <a:r>
              <a:rPr lang="sl-SI" dirty="0"/>
              <a:t>Primer označitve LEADER projekta na FB, </a:t>
            </a:r>
            <a:r>
              <a:rPr lang="sl-SI" dirty="0" err="1"/>
              <a:t>Instagram</a:t>
            </a:r>
            <a:r>
              <a:rPr lang="sl-SI" dirty="0"/>
              <a:t> (v okviru posamezne objave)</a:t>
            </a:r>
          </a:p>
        </p:txBody>
      </p:sp>
      <p:sp>
        <p:nvSpPr>
          <p:cNvPr id="11" name="PoljeZBesedilom 10">
            <a:extLst>
              <a:ext uri="{FF2B5EF4-FFF2-40B4-BE49-F238E27FC236}">
                <a16:creationId xmlns:a16="http://schemas.microsoft.com/office/drawing/2014/main" id="{45A70C20-F4DB-4580-801F-9A79B98A481C}"/>
              </a:ext>
            </a:extLst>
          </p:cNvPr>
          <p:cNvSpPr txBox="1"/>
          <p:nvPr/>
        </p:nvSpPr>
        <p:spPr>
          <a:xfrm>
            <a:off x="9667360" y="4947182"/>
            <a:ext cx="2173631" cy="923330"/>
          </a:xfrm>
          <a:prstGeom prst="rect">
            <a:avLst/>
          </a:prstGeom>
          <a:noFill/>
        </p:spPr>
        <p:txBody>
          <a:bodyPr wrap="square" rtlCol="0">
            <a:spAutoFit/>
          </a:bodyPr>
          <a:lstStyle/>
          <a:p>
            <a:r>
              <a:rPr lang="sl-SI" dirty="0"/>
              <a:t>Primer označitve LEADER projekta na YouTube</a:t>
            </a:r>
          </a:p>
        </p:txBody>
      </p:sp>
      <p:pic>
        <p:nvPicPr>
          <p:cNvPr id="3" name="Slika 2">
            <a:extLst>
              <a:ext uri="{FF2B5EF4-FFF2-40B4-BE49-F238E27FC236}">
                <a16:creationId xmlns:a16="http://schemas.microsoft.com/office/drawing/2014/main" id="{ABC14A5F-879E-4542-A2F3-B505C2681D70}"/>
              </a:ext>
            </a:extLst>
          </p:cNvPr>
          <p:cNvPicPr>
            <a:picLocks noChangeAspect="1"/>
          </p:cNvPicPr>
          <p:nvPr/>
        </p:nvPicPr>
        <p:blipFill>
          <a:blip r:embed="rId4"/>
          <a:stretch>
            <a:fillRect/>
          </a:stretch>
        </p:blipFill>
        <p:spPr>
          <a:xfrm>
            <a:off x="6218332" y="3938217"/>
            <a:ext cx="3208301" cy="2919784"/>
          </a:xfrm>
          <a:prstGeom prst="rect">
            <a:avLst/>
          </a:prstGeom>
        </p:spPr>
      </p:pic>
      <p:pic>
        <p:nvPicPr>
          <p:cNvPr id="10" name="Slika 9">
            <a:extLst>
              <a:ext uri="{FF2B5EF4-FFF2-40B4-BE49-F238E27FC236}">
                <a16:creationId xmlns:a16="http://schemas.microsoft.com/office/drawing/2014/main" id="{54711271-0621-4728-805D-E71ED40FF87E}"/>
              </a:ext>
            </a:extLst>
          </p:cNvPr>
          <p:cNvPicPr>
            <a:picLocks noChangeAspect="1"/>
          </p:cNvPicPr>
          <p:nvPr/>
        </p:nvPicPr>
        <p:blipFill>
          <a:blip r:embed="rId5"/>
          <a:stretch>
            <a:fillRect/>
          </a:stretch>
        </p:blipFill>
        <p:spPr>
          <a:xfrm>
            <a:off x="6218332" y="1442308"/>
            <a:ext cx="3121601" cy="2342060"/>
          </a:xfrm>
          <a:prstGeom prst="rect">
            <a:avLst/>
          </a:prstGeom>
        </p:spPr>
      </p:pic>
    </p:spTree>
    <p:extLst>
      <p:ext uri="{BB962C8B-B14F-4D97-AF65-F5344CB8AC3E}">
        <p14:creationId xmlns:p14="http://schemas.microsoft.com/office/powerpoint/2010/main" val="207823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63244E-F9A4-436D-A0F7-46762FCF0C6C}"/>
              </a:ext>
            </a:extLst>
          </p:cNvPr>
          <p:cNvSpPr>
            <a:spLocks noGrp="1"/>
          </p:cNvSpPr>
          <p:nvPr>
            <p:ph type="title"/>
          </p:nvPr>
        </p:nvSpPr>
        <p:spPr/>
        <p:txBody>
          <a:bodyPr>
            <a:noAutofit/>
          </a:bodyPr>
          <a:lstStyle/>
          <a:p>
            <a:r>
              <a:rPr lang="sl-SI" sz="1800" dirty="0">
                <a:latin typeface="Calibri" panose="020F0502020204030204" pitchFamily="34" charset="0"/>
                <a:ea typeface="Calibri" panose="020F0502020204030204" pitchFamily="34" charset="0"/>
                <a:cs typeface="Calibri" panose="020F0502020204030204" pitchFamily="34" charset="0"/>
              </a:rPr>
              <a:t>Primer označitve na FB (v okviru opisa profila):</a:t>
            </a:r>
          </a:p>
        </p:txBody>
      </p:sp>
      <p:pic>
        <p:nvPicPr>
          <p:cNvPr id="5" name="Označba mesta vsebine 4">
            <a:extLst>
              <a:ext uri="{FF2B5EF4-FFF2-40B4-BE49-F238E27FC236}">
                <a16:creationId xmlns:a16="http://schemas.microsoft.com/office/drawing/2014/main" id="{C9E4986D-E944-4E4C-B464-64861EBA753F}"/>
              </a:ext>
            </a:extLst>
          </p:cNvPr>
          <p:cNvPicPr>
            <a:picLocks noGrp="1" noChangeAspect="1"/>
          </p:cNvPicPr>
          <p:nvPr>
            <p:ph idx="1"/>
          </p:nvPr>
        </p:nvPicPr>
        <p:blipFill>
          <a:blip r:embed="rId2"/>
          <a:stretch>
            <a:fillRect/>
          </a:stretch>
        </p:blipFill>
        <p:spPr>
          <a:xfrm>
            <a:off x="712030" y="1360804"/>
            <a:ext cx="9166442" cy="4788535"/>
          </a:xfrm>
        </p:spPr>
      </p:pic>
    </p:spTree>
    <p:extLst>
      <p:ext uri="{BB962C8B-B14F-4D97-AF65-F5344CB8AC3E}">
        <p14:creationId xmlns:p14="http://schemas.microsoft.com/office/powerpoint/2010/main" val="261730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2D746F-514E-4EA6-8C9A-6F8E81E13D62}"/>
              </a:ext>
            </a:extLst>
          </p:cNvPr>
          <p:cNvSpPr>
            <a:spLocks noGrp="1"/>
          </p:cNvSpPr>
          <p:nvPr>
            <p:ph type="title"/>
          </p:nvPr>
        </p:nvSpPr>
        <p:spPr/>
        <p:txBody>
          <a:bodyPr/>
          <a:lstStyle/>
          <a:p>
            <a:r>
              <a:rPr lang="sl-SI" sz="1800" dirty="0">
                <a:latin typeface="Calibri" panose="020F0502020204030204" pitchFamily="34" charset="0"/>
                <a:ea typeface="Calibri" panose="020F0502020204030204" pitchFamily="34" charset="0"/>
                <a:cs typeface="Calibri" panose="020F0502020204030204" pitchFamily="34" charset="0"/>
              </a:rPr>
              <a:t>Primer označitve na </a:t>
            </a:r>
            <a:r>
              <a:rPr lang="sl-SI" sz="1800" dirty="0" err="1">
                <a:latin typeface="Calibri" panose="020F0502020204030204" pitchFamily="34" charset="0"/>
                <a:ea typeface="Calibri" panose="020F0502020204030204" pitchFamily="34" charset="0"/>
                <a:cs typeface="Calibri" panose="020F0502020204030204" pitchFamily="34" charset="0"/>
              </a:rPr>
              <a:t>Instagramu</a:t>
            </a:r>
            <a:r>
              <a:rPr lang="sl-SI" sz="1800" dirty="0">
                <a:latin typeface="Calibri" panose="020F0502020204030204" pitchFamily="34" charset="0"/>
                <a:ea typeface="Calibri" panose="020F0502020204030204" pitchFamily="34" charset="0"/>
                <a:cs typeface="Calibri" panose="020F0502020204030204" pitchFamily="34" charset="0"/>
              </a:rPr>
              <a:t> (v okviru opisa profila):</a:t>
            </a:r>
          </a:p>
        </p:txBody>
      </p:sp>
      <p:pic>
        <p:nvPicPr>
          <p:cNvPr id="13" name="Slika 12">
            <a:extLst>
              <a:ext uri="{FF2B5EF4-FFF2-40B4-BE49-F238E27FC236}">
                <a16:creationId xmlns:a16="http://schemas.microsoft.com/office/drawing/2014/main" id="{DE693FD8-110F-4CC6-87C1-BC10E79045A3}"/>
              </a:ext>
            </a:extLst>
          </p:cNvPr>
          <p:cNvPicPr>
            <a:picLocks noChangeAspect="1"/>
          </p:cNvPicPr>
          <p:nvPr/>
        </p:nvPicPr>
        <p:blipFill>
          <a:blip r:embed="rId2"/>
          <a:stretch>
            <a:fillRect/>
          </a:stretch>
        </p:blipFill>
        <p:spPr>
          <a:xfrm>
            <a:off x="838197" y="1340790"/>
            <a:ext cx="7840169" cy="4725059"/>
          </a:xfrm>
          <a:prstGeom prst="rect">
            <a:avLst/>
          </a:prstGeom>
        </p:spPr>
      </p:pic>
      <p:sp>
        <p:nvSpPr>
          <p:cNvPr id="3" name="PoljeZBesedilom 2">
            <a:extLst>
              <a:ext uri="{FF2B5EF4-FFF2-40B4-BE49-F238E27FC236}">
                <a16:creationId xmlns:a16="http://schemas.microsoft.com/office/drawing/2014/main" id="{D89A3210-F397-43DD-80D1-F2665270F2A9}"/>
              </a:ext>
            </a:extLst>
          </p:cNvPr>
          <p:cNvSpPr txBox="1"/>
          <p:nvPr/>
        </p:nvSpPr>
        <p:spPr>
          <a:xfrm>
            <a:off x="6001791" y="4887885"/>
            <a:ext cx="2676576" cy="646331"/>
          </a:xfrm>
          <a:prstGeom prst="rect">
            <a:avLst/>
          </a:prstGeom>
          <a:noFill/>
        </p:spPr>
        <p:txBody>
          <a:bodyPr wrap="square" rtlCol="0">
            <a:spAutoFit/>
          </a:bodyPr>
          <a:lstStyle/>
          <a:p>
            <a:r>
              <a:rPr lang="sl-SI" sz="1200" b="0" i="0" dirty="0">
                <a:solidFill>
                  <a:srgbClr val="000000"/>
                </a:solidFill>
                <a:effectLst/>
                <a:highlight>
                  <a:srgbClr val="C0C0C0"/>
                </a:highlight>
                <a:latin typeface="Roboto" panose="02000000000000000000" pitchFamily="2" charset="0"/>
              </a:rPr>
              <a:t>(katerim dodajte še znak „I </a:t>
            </a:r>
            <a:r>
              <a:rPr lang="sl-SI" sz="1200" b="0" i="0" dirty="0" err="1">
                <a:solidFill>
                  <a:srgbClr val="000000"/>
                </a:solidFill>
                <a:effectLst/>
                <a:highlight>
                  <a:srgbClr val="C0C0C0"/>
                </a:highlight>
                <a:latin typeface="Roboto" panose="02000000000000000000" pitchFamily="2" charset="0"/>
              </a:rPr>
              <a:t>feel</a:t>
            </a:r>
            <a:r>
              <a:rPr lang="sl-SI" sz="1200" b="0" i="0" dirty="0">
                <a:solidFill>
                  <a:srgbClr val="000000"/>
                </a:solidFill>
                <a:effectLst/>
                <a:highlight>
                  <a:srgbClr val="C0C0C0"/>
                </a:highlight>
                <a:latin typeface="Roboto" panose="02000000000000000000" pitchFamily="2" charset="0"/>
              </a:rPr>
              <a:t> </a:t>
            </a:r>
            <a:r>
              <a:rPr lang="sl-SI" sz="1200" b="0" i="0" dirty="0" err="1">
                <a:solidFill>
                  <a:srgbClr val="000000"/>
                </a:solidFill>
                <a:effectLst/>
                <a:highlight>
                  <a:srgbClr val="C0C0C0"/>
                </a:highlight>
                <a:latin typeface="Roboto" panose="02000000000000000000" pitchFamily="2" charset="0"/>
              </a:rPr>
              <a:t>Slovenia</a:t>
            </a:r>
            <a:r>
              <a:rPr lang="sl-SI" sz="1200" b="0" i="0" dirty="0">
                <a:solidFill>
                  <a:srgbClr val="000000"/>
                </a:solidFill>
                <a:effectLst/>
                <a:highlight>
                  <a:srgbClr val="C0C0C0"/>
                </a:highlight>
                <a:latin typeface="Roboto" panose="02000000000000000000" pitchFamily="2" charset="0"/>
              </a:rPr>
              <a:t>“, če gre za podporo upravljanja LAS).</a:t>
            </a:r>
            <a:endParaRPr lang="sl-SI" sz="1200" dirty="0">
              <a:highlight>
                <a:srgbClr val="C0C0C0"/>
              </a:highlight>
            </a:endParaRPr>
          </a:p>
        </p:txBody>
      </p:sp>
    </p:spTree>
    <p:extLst>
      <p:ext uri="{BB962C8B-B14F-4D97-AF65-F5344CB8AC3E}">
        <p14:creationId xmlns:p14="http://schemas.microsoft.com/office/powerpoint/2010/main" val="2325165343"/>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4589</TotalTime>
  <Words>1545</Words>
  <Application>Microsoft Office PowerPoint</Application>
  <PresentationFormat>Širokozaslonsko</PresentationFormat>
  <Paragraphs>116</Paragraphs>
  <Slides>12</Slides>
  <Notes>3</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12</vt:i4>
      </vt:variant>
    </vt:vector>
  </HeadingPairs>
  <TitlesOfParts>
    <vt:vector size="21" baseType="lpstr">
      <vt:lpstr>Arial</vt:lpstr>
      <vt:lpstr>Arial</vt:lpstr>
      <vt:lpstr>Calibri</vt:lpstr>
      <vt:lpstr>Calibri Light</vt:lpstr>
      <vt:lpstr>Courier New</vt:lpstr>
      <vt:lpstr>Republika</vt:lpstr>
      <vt:lpstr>Roboto</vt:lpstr>
      <vt:lpstr>Wingdings</vt:lpstr>
      <vt:lpstr>Officeova tema</vt:lpstr>
      <vt:lpstr> Predstavitev za LAS-e:  Označevanje vira sofinanciranja – LEADER (SN SKP 2023–2027)  </vt:lpstr>
      <vt:lpstr>PowerPointova predstavitev</vt:lpstr>
      <vt:lpstr>PowerPointova predstavitev</vt:lpstr>
      <vt:lpstr>Smernice Evr. komisije glede nove vizualne identitete za LEADER:</vt:lpstr>
      <vt:lpstr>PowerPointova predstavitev</vt:lpstr>
      <vt:lpstr>PowerPointova predstavitev</vt:lpstr>
      <vt:lpstr>PowerPointova predstavitev</vt:lpstr>
      <vt:lpstr>Primer označitve na FB (v okviru opisa profila):</vt:lpstr>
      <vt:lpstr>Primer označitve na Instagramu (v okviru opisa profila):</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dc:creator>
  <cp:lastModifiedBy>Mirjana Predikaka</cp:lastModifiedBy>
  <cp:revision>68</cp:revision>
  <dcterms:created xsi:type="dcterms:W3CDTF">2021-06-22T10:25:15Z</dcterms:created>
  <dcterms:modified xsi:type="dcterms:W3CDTF">2026-04-08T06:18:44Z</dcterms:modified>
</cp:coreProperties>
</file>